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717" r:id="rId5"/>
  </p:sldMasterIdLst>
  <p:notesMasterIdLst>
    <p:notesMasterId r:id="rId15"/>
  </p:notesMasterIdLst>
  <p:handoutMasterIdLst>
    <p:handoutMasterId r:id="rId16"/>
  </p:handoutMasterIdLst>
  <p:sldIdLst>
    <p:sldId id="270" r:id="rId6"/>
    <p:sldId id="1103" r:id="rId7"/>
    <p:sldId id="1021" r:id="rId8"/>
    <p:sldId id="1101" r:id="rId9"/>
    <p:sldId id="1023" r:id="rId10"/>
    <p:sldId id="1029" r:id="rId11"/>
    <p:sldId id="1032" r:id="rId12"/>
    <p:sldId id="1034" r:id="rId13"/>
    <p:sldId id="1102" r:id="rId14"/>
  </p:sldIdLst>
  <p:sldSz cx="9906000" cy="6858000" type="A4"/>
  <p:notesSz cx="6888163" cy="10020300"/>
  <p:defaultTextStyle>
    <a:defPPr>
      <a:defRPr lang="de-DE"/>
    </a:defPPr>
    <a:lvl1pPr algn="l" rtl="0" fontAlgn="base">
      <a:spcBef>
        <a:spcPct val="0"/>
      </a:spcBef>
      <a:spcAft>
        <a:spcPct val="0"/>
      </a:spcAft>
      <a:defRPr kern="1200">
        <a:solidFill>
          <a:schemeClr val="tx1"/>
        </a:solidFill>
        <a:latin typeface="Arial" charset="0"/>
        <a:ea typeface="ＭＳ Ｐゴシック"/>
        <a:cs typeface="ＭＳ Ｐゴシック"/>
      </a:defRPr>
    </a:lvl1pPr>
    <a:lvl2pPr marL="457200" algn="l" rtl="0" fontAlgn="base">
      <a:spcBef>
        <a:spcPct val="0"/>
      </a:spcBef>
      <a:spcAft>
        <a:spcPct val="0"/>
      </a:spcAft>
      <a:defRPr kern="1200">
        <a:solidFill>
          <a:schemeClr val="tx1"/>
        </a:solidFill>
        <a:latin typeface="Arial" charset="0"/>
        <a:ea typeface="ＭＳ Ｐゴシック"/>
        <a:cs typeface="ＭＳ Ｐゴシック"/>
      </a:defRPr>
    </a:lvl2pPr>
    <a:lvl3pPr marL="914400" algn="l" rtl="0" fontAlgn="base">
      <a:spcBef>
        <a:spcPct val="0"/>
      </a:spcBef>
      <a:spcAft>
        <a:spcPct val="0"/>
      </a:spcAft>
      <a:defRPr kern="1200">
        <a:solidFill>
          <a:schemeClr val="tx1"/>
        </a:solidFill>
        <a:latin typeface="Arial" charset="0"/>
        <a:ea typeface="ＭＳ Ｐゴシック"/>
        <a:cs typeface="ＭＳ Ｐゴシック"/>
      </a:defRPr>
    </a:lvl3pPr>
    <a:lvl4pPr marL="1371600" algn="l" rtl="0" fontAlgn="base">
      <a:spcBef>
        <a:spcPct val="0"/>
      </a:spcBef>
      <a:spcAft>
        <a:spcPct val="0"/>
      </a:spcAft>
      <a:defRPr kern="1200">
        <a:solidFill>
          <a:schemeClr val="tx1"/>
        </a:solidFill>
        <a:latin typeface="Arial" charset="0"/>
        <a:ea typeface="ＭＳ Ｐゴシック"/>
        <a:cs typeface="ＭＳ Ｐゴシック"/>
      </a:defRPr>
    </a:lvl4pPr>
    <a:lvl5pPr marL="1828800" algn="l"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extLst>
    <p:ext uri="{521415D9-36F7-43E2-AB2F-B90AF26B5E84}">
      <p14:sectionLst xmlns:p14="http://schemas.microsoft.com/office/powerpoint/2010/main">
        <p14:section name="Standardabschnitt" id="{A0B8756C-68AD-432E-95D1-6DAC5F773BE2}">
          <p14:sldIdLst>
            <p14:sldId id="270"/>
            <p14:sldId id="1103"/>
            <p14:sldId id="1021"/>
            <p14:sldId id="1101"/>
            <p14:sldId id="1023"/>
            <p14:sldId id="1029"/>
            <p14:sldId id="1032"/>
            <p14:sldId id="1034"/>
            <p14:sldId id="1102"/>
          </p14:sldIdLst>
        </p14:section>
      </p14:sectionLst>
    </p:ext>
    <p:ext uri="{EFAFB233-063F-42B5-8137-9DF3F51BA10A}">
      <p15:sldGuideLst xmlns:p15="http://schemas.microsoft.com/office/powerpoint/2012/main">
        <p15:guide id="1" orient="horz" pos="3612" userDrawn="1">
          <p15:clr>
            <a:srgbClr val="A4A3A4"/>
          </p15:clr>
        </p15:guide>
        <p15:guide id="2" orient="horz" pos="1888">
          <p15:clr>
            <a:srgbClr val="A4A3A4"/>
          </p15:clr>
        </p15:guide>
        <p15:guide id="3" orient="horz" pos="2523">
          <p15:clr>
            <a:srgbClr val="A4A3A4"/>
          </p15:clr>
        </p15:guide>
        <p15:guide id="4" orient="horz" pos="3158" userDrawn="1">
          <p15:clr>
            <a:srgbClr val="A4A3A4"/>
          </p15:clr>
        </p15:guide>
        <p15:guide id="5" orient="horz" pos="5" userDrawn="1">
          <p15:clr>
            <a:srgbClr val="A4A3A4"/>
          </p15:clr>
        </p15:guide>
        <p15:guide id="6" pos="4798">
          <p15:clr>
            <a:srgbClr val="A4A3A4"/>
          </p15:clr>
        </p15:guide>
        <p15:guide id="7" pos="943" userDrawn="1">
          <p15:clr>
            <a:srgbClr val="A4A3A4"/>
          </p15:clr>
        </p15:guide>
        <p15:guide id="8" pos="2757">
          <p15:clr>
            <a:srgbClr val="A4A3A4"/>
          </p15:clr>
        </p15:guide>
        <p15:guide id="9" pos="875" userDrawn="1">
          <p15:clr>
            <a:srgbClr val="A4A3A4"/>
          </p15:clr>
        </p15:guide>
        <p15:guide id="10" pos="5887" userDrawn="1">
          <p15:clr>
            <a:srgbClr val="A4A3A4"/>
          </p15:clr>
        </p15:guide>
        <p15:guide id="12" orient="horz" pos="3770" userDrawn="1">
          <p15:clr>
            <a:srgbClr val="A4A3A4"/>
          </p15:clr>
        </p15:guide>
      </p15:sldGuideLst>
    </p:ext>
    <p:ext uri="{2D200454-40CA-4A62-9FC3-DE9A4176ACB9}">
      <p15:notesGuideLst xmlns:p15="http://schemas.microsoft.com/office/powerpoint/2012/main">
        <p15:guide id="1" orient="horz" pos="3272" userDrawn="1">
          <p15:clr>
            <a:srgbClr val="A4A3A4"/>
          </p15:clr>
        </p15:guide>
        <p15:guide id="2" pos="2284" userDrawn="1">
          <p15:clr>
            <a:srgbClr val="A4A3A4"/>
          </p15:clr>
        </p15:guide>
        <p15:guide id="3" pos="2286" userDrawn="1">
          <p15:clr>
            <a:srgbClr val="A4A3A4"/>
          </p15:clr>
        </p15:guide>
        <p15:guide id="4" orient="horz" pos="3157" userDrawn="1">
          <p15:clr>
            <a:srgbClr val="A4A3A4"/>
          </p15:clr>
        </p15:guide>
        <p15:guide id="5" pos="217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lf, Gesine" initials="HG" lastIdx="3" clrIdx="0">
    <p:extLst>
      <p:ext uri="{19B8F6BF-5375-455C-9EA6-DF929625EA0E}">
        <p15:presenceInfo xmlns:p15="http://schemas.microsoft.com/office/powerpoint/2012/main" userId="Hilf, Gesi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5C6971"/>
    <a:srgbClr val="66FF33"/>
    <a:srgbClr val="E2001A"/>
    <a:srgbClr val="CCECFF"/>
    <a:srgbClr val="999999"/>
    <a:srgbClr val="66CE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96" autoAdjust="0"/>
    <p:restoredTop sz="96395" autoAdjust="0"/>
  </p:normalViewPr>
  <p:slideViewPr>
    <p:cSldViewPr snapToGrid="0" snapToObjects="1">
      <p:cViewPr varScale="1">
        <p:scale>
          <a:sx n="65" d="100"/>
          <a:sy n="65" d="100"/>
        </p:scale>
        <p:origin x="1347" y="48"/>
      </p:cViewPr>
      <p:guideLst>
        <p:guide orient="horz" pos="3612"/>
        <p:guide orient="horz" pos="1888"/>
        <p:guide orient="horz" pos="2523"/>
        <p:guide orient="horz" pos="3158"/>
        <p:guide orient="horz" pos="5"/>
        <p:guide pos="4798"/>
        <p:guide pos="943"/>
        <p:guide pos="2757"/>
        <p:guide pos="875"/>
        <p:guide pos="5887"/>
        <p:guide orient="horz" pos="377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snapToObjects="1">
      <p:cViewPr varScale="1">
        <p:scale>
          <a:sx n="81" d="100"/>
          <a:sy n="81" d="100"/>
        </p:scale>
        <p:origin x="-1956" y="-78"/>
      </p:cViewPr>
      <p:guideLst>
        <p:guide orient="horz" pos="3272"/>
        <p:guide pos="2284"/>
        <p:guide pos="2286"/>
        <p:guide orient="horz" pos="3157"/>
        <p:guide pos="217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3" y="1"/>
            <a:ext cx="2984870" cy="501016"/>
          </a:xfrm>
          <a:prstGeom prst="rect">
            <a:avLst/>
          </a:prstGeom>
          <a:noFill/>
          <a:ln>
            <a:noFill/>
          </a:ln>
        </p:spPr>
        <p:txBody>
          <a:bodyPr vert="horz" wrap="square" lIns="92116" tIns="46060" rIns="92116" bIns="46060" numCol="1" anchor="t" anchorCtr="0" compatLnSpc="1">
            <a:prstTxWarp prst="textNoShape">
              <a:avLst/>
            </a:prstTxWarp>
          </a:bodyPr>
          <a:lstStyle>
            <a:lvl1pPr eaLnBrk="0" hangingPunct="0">
              <a:spcBef>
                <a:spcPct val="0"/>
              </a:spcBef>
              <a:defRPr sz="1100">
                <a:ea typeface="ＭＳ Ｐゴシック" pitchFamily="34" charset="-128"/>
                <a:cs typeface="+mn-cs"/>
              </a:defRPr>
            </a:lvl1pPr>
          </a:lstStyle>
          <a:p>
            <a:pPr>
              <a:defRPr/>
            </a:pPr>
            <a:endParaRPr lang="de-DE"/>
          </a:p>
        </p:txBody>
      </p:sp>
      <p:sp>
        <p:nvSpPr>
          <p:cNvPr id="7171" name="Rectangle 3"/>
          <p:cNvSpPr>
            <a:spLocks noGrp="1" noChangeArrowheads="1"/>
          </p:cNvSpPr>
          <p:nvPr>
            <p:ph type="dt" sz="quarter" idx="1"/>
          </p:nvPr>
        </p:nvSpPr>
        <p:spPr bwMode="auto">
          <a:xfrm>
            <a:off x="3903296" y="1"/>
            <a:ext cx="2984870" cy="501016"/>
          </a:xfrm>
          <a:prstGeom prst="rect">
            <a:avLst/>
          </a:prstGeom>
          <a:noFill/>
          <a:ln>
            <a:noFill/>
          </a:ln>
        </p:spPr>
        <p:txBody>
          <a:bodyPr vert="horz" wrap="square" lIns="92116" tIns="46060" rIns="92116" bIns="46060" numCol="1" anchor="t" anchorCtr="0" compatLnSpc="1">
            <a:prstTxWarp prst="textNoShape">
              <a:avLst/>
            </a:prstTxWarp>
          </a:bodyPr>
          <a:lstStyle>
            <a:lvl1pPr algn="r" eaLnBrk="0" hangingPunct="0">
              <a:spcBef>
                <a:spcPct val="0"/>
              </a:spcBef>
              <a:defRPr sz="1100">
                <a:ea typeface="ＭＳ Ｐゴシック" pitchFamily="34" charset="-128"/>
                <a:cs typeface="+mn-cs"/>
              </a:defRPr>
            </a:lvl1pPr>
          </a:lstStyle>
          <a:p>
            <a:pPr>
              <a:defRPr/>
            </a:pPr>
            <a:endParaRPr lang="de-DE"/>
          </a:p>
        </p:txBody>
      </p:sp>
      <p:sp>
        <p:nvSpPr>
          <p:cNvPr id="7172" name="Rectangle 4"/>
          <p:cNvSpPr>
            <a:spLocks noGrp="1" noChangeArrowheads="1"/>
          </p:cNvSpPr>
          <p:nvPr>
            <p:ph type="ftr" sz="quarter" idx="2"/>
          </p:nvPr>
        </p:nvSpPr>
        <p:spPr bwMode="auto">
          <a:xfrm>
            <a:off x="3" y="9519287"/>
            <a:ext cx="2984870" cy="501016"/>
          </a:xfrm>
          <a:prstGeom prst="rect">
            <a:avLst/>
          </a:prstGeom>
          <a:noFill/>
          <a:ln>
            <a:noFill/>
          </a:ln>
        </p:spPr>
        <p:txBody>
          <a:bodyPr vert="horz" wrap="square" lIns="92116" tIns="46060" rIns="92116" bIns="46060" numCol="1" anchor="b" anchorCtr="0" compatLnSpc="1">
            <a:prstTxWarp prst="textNoShape">
              <a:avLst/>
            </a:prstTxWarp>
          </a:bodyPr>
          <a:lstStyle>
            <a:lvl1pPr eaLnBrk="0" hangingPunct="0">
              <a:spcBef>
                <a:spcPct val="0"/>
              </a:spcBef>
              <a:defRPr sz="1100">
                <a:ea typeface="ＭＳ Ｐゴシック" pitchFamily="34" charset="-128"/>
                <a:cs typeface="+mn-cs"/>
              </a:defRPr>
            </a:lvl1pPr>
          </a:lstStyle>
          <a:p>
            <a:pPr>
              <a:defRPr/>
            </a:pPr>
            <a:endParaRPr lang="de-DE"/>
          </a:p>
        </p:txBody>
      </p:sp>
      <p:sp>
        <p:nvSpPr>
          <p:cNvPr id="7173" name="Rectangle 5"/>
          <p:cNvSpPr>
            <a:spLocks noGrp="1" noChangeArrowheads="1"/>
          </p:cNvSpPr>
          <p:nvPr>
            <p:ph type="sldNum" sz="quarter" idx="3"/>
          </p:nvPr>
        </p:nvSpPr>
        <p:spPr bwMode="auto">
          <a:xfrm>
            <a:off x="3903296" y="9519287"/>
            <a:ext cx="2984870" cy="501016"/>
          </a:xfrm>
          <a:prstGeom prst="rect">
            <a:avLst/>
          </a:prstGeom>
          <a:noFill/>
          <a:ln>
            <a:noFill/>
          </a:ln>
        </p:spPr>
        <p:txBody>
          <a:bodyPr vert="horz" wrap="square" lIns="92116" tIns="46060" rIns="92116" bIns="46060" numCol="1" anchor="b" anchorCtr="0" compatLnSpc="1">
            <a:prstTxWarp prst="textNoShape">
              <a:avLst/>
            </a:prstTxWarp>
          </a:bodyPr>
          <a:lstStyle>
            <a:lvl1pPr algn="r" eaLnBrk="0" hangingPunct="0">
              <a:spcBef>
                <a:spcPct val="0"/>
              </a:spcBef>
              <a:defRPr sz="1100">
                <a:ea typeface="ＭＳ Ｐゴシック" pitchFamily="34" charset="-128"/>
                <a:cs typeface="+mn-cs"/>
              </a:defRPr>
            </a:lvl1pPr>
          </a:lstStyle>
          <a:p>
            <a:pPr>
              <a:defRPr/>
            </a:pPr>
            <a:fld id="{BA3A463A-059A-4AC0-A7BF-22DDA58535C9}" type="slidenum">
              <a:rPr lang="de-DE"/>
              <a:pPr>
                <a:defRPr/>
              </a:pPr>
              <a:t>‹Nr.›</a:t>
            </a:fld>
            <a:endParaRPr lang="de-DE"/>
          </a:p>
        </p:txBody>
      </p:sp>
    </p:spTree>
    <p:extLst>
      <p:ext uri="{BB962C8B-B14F-4D97-AF65-F5344CB8AC3E}">
        <p14:creationId xmlns:p14="http://schemas.microsoft.com/office/powerpoint/2010/main" val="666199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1"/>
            <a:ext cx="2984870" cy="501016"/>
          </a:xfrm>
          <a:prstGeom prst="rect">
            <a:avLst/>
          </a:prstGeom>
          <a:noFill/>
          <a:ln>
            <a:noFill/>
          </a:ln>
        </p:spPr>
        <p:txBody>
          <a:bodyPr vert="horz" wrap="square" lIns="92116" tIns="46060" rIns="92116" bIns="46060" numCol="1" anchor="t" anchorCtr="0" compatLnSpc="1">
            <a:prstTxWarp prst="textNoShape">
              <a:avLst/>
            </a:prstTxWarp>
          </a:bodyPr>
          <a:lstStyle>
            <a:lvl1pPr eaLnBrk="0" hangingPunct="0">
              <a:spcBef>
                <a:spcPct val="0"/>
              </a:spcBef>
              <a:defRPr sz="1100">
                <a:ea typeface="ＭＳ Ｐゴシック" pitchFamily="34" charset="-128"/>
                <a:cs typeface="+mn-cs"/>
              </a:defRPr>
            </a:lvl1pPr>
          </a:lstStyle>
          <a:p>
            <a:pPr>
              <a:defRPr/>
            </a:pPr>
            <a:endParaRPr lang="de-DE"/>
          </a:p>
        </p:txBody>
      </p:sp>
      <p:sp>
        <p:nvSpPr>
          <p:cNvPr id="3075" name="Rectangle 3"/>
          <p:cNvSpPr>
            <a:spLocks noGrp="1" noChangeArrowheads="1"/>
          </p:cNvSpPr>
          <p:nvPr>
            <p:ph type="dt" idx="1"/>
          </p:nvPr>
        </p:nvSpPr>
        <p:spPr bwMode="auto">
          <a:xfrm>
            <a:off x="3903296" y="1"/>
            <a:ext cx="2984870" cy="501016"/>
          </a:xfrm>
          <a:prstGeom prst="rect">
            <a:avLst/>
          </a:prstGeom>
          <a:noFill/>
          <a:ln>
            <a:noFill/>
          </a:ln>
        </p:spPr>
        <p:txBody>
          <a:bodyPr vert="horz" wrap="square" lIns="92116" tIns="46060" rIns="92116" bIns="46060" numCol="1" anchor="t" anchorCtr="0" compatLnSpc="1">
            <a:prstTxWarp prst="textNoShape">
              <a:avLst/>
            </a:prstTxWarp>
          </a:bodyPr>
          <a:lstStyle>
            <a:lvl1pPr algn="r" eaLnBrk="0" hangingPunct="0">
              <a:spcBef>
                <a:spcPct val="0"/>
              </a:spcBef>
              <a:defRPr sz="1100">
                <a:ea typeface="ＭＳ Ｐゴシック" pitchFamily="34" charset="-128"/>
                <a:cs typeface="+mn-cs"/>
              </a:defRPr>
            </a:lvl1pPr>
          </a:lstStyle>
          <a:p>
            <a:pPr>
              <a:defRPr/>
            </a:pPr>
            <a:endParaRPr lang="de-DE"/>
          </a:p>
        </p:txBody>
      </p:sp>
      <p:sp>
        <p:nvSpPr>
          <p:cNvPr id="14340" name="Rectangle 4"/>
          <p:cNvSpPr>
            <a:spLocks noGrp="1" noRot="1" noChangeAspect="1" noChangeArrowheads="1" noTextEdit="1"/>
          </p:cNvSpPr>
          <p:nvPr>
            <p:ph type="sldImg" idx="2"/>
          </p:nvPr>
        </p:nvSpPr>
        <p:spPr bwMode="auto">
          <a:xfrm>
            <a:off x="728663" y="750888"/>
            <a:ext cx="5430837" cy="37592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8425" y="4759648"/>
            <a:ext cx="5051320" cy="4509136"/>
          </a:xfrm>
          <a:prstGeom prst="rect">
            <a:avLst/>
          </a:prstGeom>
          <a:noFill/>
          <a:ln>
            <a:noFill/>
          </a:ln>
        </p:spPr>
        <p:txBody>
          <a:bodyPr vert="horz" wrap="square" lIns="92116" tIns="46060" rIns="92116" bIns="46060" numCol="1" anchor="t" anchorCtr="0" compatLnSpc="1">
            <a:prstTxWarp prst="textNoShape">
              <a:avLst/>
            </a:prstTxWarp>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p:cNvSpPr>
            <a:spLocks noGrp="1" noChangeArrowheads="1"/>
          </p:cNvSpPr>
          <p:nvPr>
            <p:ph type="ftr" sz="quarter" idx="4"/>
          </p:nvPr>
        </p:nvSpPr>
        <p:spPr bwMode="auto">
          <a:xfrm>
            <a:off x="3" y="9519287"/>
            <a:ext cx="2984870" cy="501016"/>
          </a:xfrm>
          <a:prstGeom prst="rect">
            <a:avLst/>
          </a:prstGeom>
          <a:noFill/>
          <a:ln>
            <a:noFill/>
          </a:ln>
        </p:spPr>
        <p:txBody>
          <a:bodyPr vert="horz" wrap="square" lIns="92116" tIns="46060" rIns="92116" bIns="46060" numCol="1" anchor="b" anchorCtr="0" compatLnSpc="1">
            <a:prstTxWarp prst="textNoShape">
              <a:avLst/>
            </a:prstTxWarp>
          </a:bodyPr>
          <a:lstStyle>
            <a:lvl1pPr eaLnBrk="0" hangingPunct="0">
              <a:spcBef>
                <a:spcPct val="0"/>
              </a:spcBef>
              <a:defRPr sz="1100">
                <a:ea typeface="ＭＳ Ｐゴシック" pitchFamily="34" charset="-128"/>
                <a:cs typeface="+mn-cs"/>
              </a:defRPr>
            </a:lvl1pPr>
          </a:lstStyle>
          <a:p>
            <a:pPr>
              <a:defRPr/>
            </a:pPr>
            <a:endParaRPr lang="de-DE"/>
          </a:p>
        </p:txBody>
      </p:sp>
      <p:sp>
        <p:nvSpPr>
          <p:cNvPr id="3079" name="Rectangle 7"/>
          <p:cNvSpPr>
            <a:spLocks noGrp="1" noChangeArrowheads="1"/>
          </p:cNvSpPr>
          <p:nvPr>
            <p:ph type="sldNum" sz="quarter" idx="5"/>
          </p:nvPr>
        </p:nvSpPr>
        <p:spPr bwMode="auto">
          <a:xfrm>
            <a:off x="3903296" y="9519287"/>
            <a:ext cx="2984870" cy="501016"/>
          </a:xfrm>
          <a:prstGeom prst="rect">
            <a:avLst/>
          </a:prstGeom>
          <a:noFill/>
          <a:ln>
            <a:noFill/>
          </a:ln>
        </p:spPr>
        <p:txBody>
          <a:bodyPr vert="horz" wrap="square" lIns="92116" tIns="46060" rIns="92116" bIns="46060" numCol="1" anchor="b" anchorCtr="0" compatLnSpc="1">
            <a:prstTxWarp prst="textNoShape">
              <a:avLst/>
            </a:prstTxWarp>
          </a:bodyPr>
          <a:lstStyle>
            <a:lvl1pPr algn="r" eaLnBrk="0" hangingPunct="0">
              <a:spcBef>
                <a:spcPct val="0"/>
              </a:spcBef>
              <a:defRPr sz="1100">
                <a:ea typeface="ＭＳ Ｐゴシック" pitchFamily="34" charset="-128"/>
                <a:cs typeface="+mn-cs"/>
              </a:defRPr>
            </a:lvl1pPr>
          </a:lstStyle>
          <a:p>
            <a:pPr>
              <a:defRPr/>
            </a:pPr>
            <a:fld id="{A441EF26-5E86-4918-AA96-E1C66AD051B9}" type="slidenum">
              <a:rPr lang="de-DE"/>
              <a:pPr>
                <a:defRPr/>
              </a:pPr>
              <a:t>‹Nr.›</a:t>
            </a:fld>
            <a:endParaRPr lang="de-DE"/>
          </a:p>
        </p:txBody>
      </p:sp>
    </p:spTree>
    <p:extLst>
      <p:ext uri="{BB962C8B-B14F-4D97-AF65-F5344CB8AC3E}">
        <p14:creationId xmlns:p14="http://schemas.microsoft.com/office/powerpoint/2010/main" val="1835858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lienbildplatzhalter 1"/>
          <p:cNvSpPr>
            <a:spLocks noGrp="1" noRot="1" noChangeAspect="1" noTextEdit="1"/>
          </p:cNvSpPr>
          <p:nvPr>
            <p:ph type="sldImg"/>
          </p:nvPr>
        </p:nvSpPr>
        <p:spPr>
          <a:ln/>
        </p:spPr>
      </p:sp>
      <p:sp>
        <p:nvSpPr>
          <p:cNvPr id="17410" name="Notizenplatzhalter 2"/>
          <p:cNvSpPr>
            <a:spLocks noGrp="1"/>
          </p:cNvSpPr>
          <p:nvPr>
            <p:ph type="body" idx="1"/>
          </p:nvPr>
        </p:nvSpPr>
        <p:spPr>
          <a:noFill/>
        </p:spPr>
        <p:txBody>
          <a:bodyPr/>
          <a:lstStyle/>
          <a:p>
            <a:pPr eaLnBrk="1" hangingPunct="1"/>
            <a:endParaRPr lang="de-DE" dirty="0">
              <a:ea typeface="ＭＳ Ｐゴシック"/>
            </a:endParaRPr>
          </a:p>
        </p:txBody>
      </p:sp>
      <p:sp>
        <p:nvSpPr>
          <p:cNvPr id="17411" name="Foliennummernplatzhalter 3"/>
          <p:cNvSpPr>
            <a:spLocks noGrp="1"/>
          </p:cNvSpPr>
          <p:nvPr>
            <p:ph type="sldNum" sz="quarter" idx="5"/>
          </p:nvPr>
        </p:nvSpPr>
        <p:spPr>
          <a:noFill/>
          <a:ln>
            <a:miter lim="800000"/>
            <a:headEnd/>
            <a:tailEnd/>
          </a:ln>
        </p:spPr>
        <p:txBody>
          <a:bodyPr/>
          <a:lstStyle/>
          <a:p>
            <a:fld id="{602A7D06-C054-4683-884B-553803C3ADD0}" type="slidenum">
              <a:rPr lang="de-DE" smtClean="0">
                <a:ea typeface="ＭＳ Ｐゴシック"/>
                <a:cs typeface="ＭＳ Ｐゴシック"/>
              </a:rPr>
              <a:pPr/>
              <a:t>1</a:t>
            </a:fld>
            <a:endParaRPr lang="de-DE">
              <a:ea typeface="ＭＳ Ｐゴシック"/>
              <a:cs typeface="ＭＳ Ｐゴシック"/>
            </a:endParaRPr>
          </a:p>
        </p:txBody>
      </p:sp>
    </p:spTree>
    <p:extLst>
      <p:ext uri="{BB962C8B-B14F-4D97-AF65-F5344CB8AC3E}">
        <p14:creationId xmlns:p14="http://schemas.microsoft.com/office/powerpoint/2010/main" val="1977202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441EF26-5E86-4918-AA96-E1C66AD051B9}" type="slidenum">
              <a:rPr lang="de-DE"/>
              <a:pPr>
                <a:defRPr/>
              </a:pPr>
              <a:t>2</a:t>
            </a:fld>
            <a:endParaRPr lang="de-DE"/>
          </a:p>
        </p:txBody>
      </p:sp>
    </p:spTree>
    <p:extLst>
      <p:ext uri="{BB962C8B-B14F-4D97-AF65-F5344CB8AC3E}">
        <p14:creationId xmlns:p14="http://schemas.microsoft.com/office/powerpoint/2010/main" val="3789619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r>
              <a:rPr lang="de-DE" dirty="0"/>
              <a:t>PL Produktion und</a:t>
            </a:r>
            <a:r>
              <a:rPr lang="de-DE" baseline="0" dirty="0"/>
              <a:t> Logistik </a:t>
            </a:r>
          </a:p>
          <a:p>
            <a:r>
              <a:rPr lang="de-DE" baseline="0" dirty="0"/>
              <a:t>IP: Innovations- und Produktmanagement</a:t>
            </a:r>
          </a:p>
          <a:p>
            <a:r>
              <a:rPr lang="de-DE" baseline="0" dirty="0"/>
              <a:t>IV: Internationaler technischer Vertrieb</a:t>
            </a:r>
            <a:endParaRPr lang="de-DE" dirty="0"/>
          </a:p>
        </p:txBody>
      </p:sp>
      <p:sp>
        <p:nvSpPr>
          <p:cNvPr id="4" name="Foliennummernplatzhalter 3"/>
          <p:cNvSpPr>
            <a:spLocks noGrp="1"/>
          </p:cNvSpPr>
          <p:nvPr>
            <p:ph type="sldNum" sz="quarter" idx="10"/>
          </p:nvPr>
        </p:nvSpPr>
        <p:spPr/>
        <p:txBody>
          <a:bodyPr/>
          <a:lstStyle/>
          <a:p>
            <a:pPr>
              <a:defRPr/>
            </a:pPr>
            <a:fld id="{A441EF26-5E86-4918-AA96-E1C66AD051B9}" type="slidenum">
              <a:rPr lang="de-DE" smtClean="0"/>
              <a:pPr>
                <a:defRPr/>
              </a:pPr>
              <a:t>3</a:t>
            </a:fld>
            <a:endParaRPr lang="de-DE"/>
          </a:p>
        </p:txBody>
      </p:sp>
    </p:spTree>
    <p:extLst>
      <p:ext uri="{BB962C8B-B14F-4D97-AF65-F5344CB8AC3E}">
        <p14:creationId xmlns:p14="http://schemas.microsoft.com/office/powerpoint/2010/main" val="2181231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A441EF26-5E86-4918-AA96-E1C66AD051B9}" type="slidenum">
              <a:rPr lang="de-DE"/>
              <a:pPr>
                <a:defRPr/>
              </a:pPr>
              <a:t>4</a:t>
            </a:fld>
            <a:endParaRPr lang="de-DE"/>
          </a:p>
        </p:txBody>
      </p:sp>
    </p:spTree>
    <p:extLst>
      <p:ext uri="{BB962C8B-B14F-4D97-AF65-F5344CB8AC3E}">
        <p14:creationId xmlns:p14="http://schemas.microsoft.com/office/powerpoint/2010/main" val="1663891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441EF26-5E86-4918-AA96-E1C66AD051B9}" type="slidenum">
              <a:rPr lang="de-DE"/>
              <a:pPr>
                <a:defRPr/>
              </a:pPr>
              <a:t>5</a:t>
            </a:fld>
            <a:endParaRPr lang="de-DE"/>
          </a:p>
        </p:txBody>
      </p:sp>
    </p:spTree>
    <p:extLst>
      <p:ext uri="{BB962C8B-B14F-4D97-AF65-F5344CB8AC3E}">
        <p14:creationId xmlns:p14="http://schemas.microsoft.com/office/powerpoint/2010/main" val="3401800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A441EF26-5E86-4918-AA96-E1C66AD051B9}" type="slidenum">
              <a:rPr lang="de-DE"/>
              <a:pPr>
                <a:defRPr/>
              </a:pPr>
              <a:t>6</a:t>
            </a:fld>
            <a:endParaRPr lang="de-DE"/>
          </a:p>
        </p:txBody>
      </p:sp>
    </p:spTree>
    <p:extLst>
      <p:ext uri="{BB962C8B-B14F-4D97-AF65-F5344CB8AC3E}">
        <p14:creationId xmlns:p14="http://schemas.microsoft.com/office/powerpoint/2010/main" val="694180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441EF26-5E86-4918-AA96-E1C66AD051B9}" type="slidenum">
              <a:rPr lang="de-DE"/>
              <a:pPr>
                <a:defRPr/>
              </a:pPr>
              <a:t>7</a:t>
            </a:fld>
            <a:endParaRPr lang="de-DE"/>
          </a:p>
        </p:txBody>
      </p:sp>
    </p:spTree>
    <p:extLst>
      <p:ext uri="{BB962C8B-B14F-4D97-AF65-F5344CB8AC3E}">
        <p14:creationId xmlns:p14="http://schemas.microsoft.com/office/powerpoint/2010/main" val="1592269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A441EF26-5E86-4918-AA96-E1C66AD051B9}" type="slidenum">
              <a:rPr lang="de-DE"/>
              <a:pPr>
                <a:defRPr/>
              </a:pPr>
              <a:t>8</a:t>
            </a:fld>
            <a:endParaRPr lang="de-DE"/>
          </a:p>
        </p:txBody>
      </p:sp>
    </p:spTree>
    <p:extLst>
      <p:ext uri="{BB962C8B-B14F-4D97-AF65-F5344CB8AC3E}">
        <p14:creationId xmlns:p14="http://schemas.microsoft.com/office/powerpoint/2010/main" val="30412519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33" descr="Streifen_Titelmaster"/>
          <p:cNvPicPr>
            <a:picLocks noChangeAspect="1" noChangeArrowheads="1"/>
          </p:cNvPicPr>
          <p:nvPr userDrawn="1"/>
        </p:nvPicPr>
        <p:blipFill>
          <a:blip r:embed="rId2"/>
          <a:srcRect/>
          <a:stretch>
            <a:fillRect/>
          </a:stretch>
        </p:blipFill>
        <p:spPr bwMode="auto">
          <a:xfrm>
            <a:off x="0" y="4800600"/>
            <a:ext cx="9906000" cy="1654175"/>
          </a:xfrm>
          <a:prstGeom prst="rect">
            <a:avLst/>
          </a:prstGeom>
          <a:noFill/>
          <a:ln w="9525">
            <a:noFill/>
            <a:miter lim="800000"/>
            <a:headEnd/>
            <a:tailEnd/>
          </a:ln>
        </p:spPr>
      </p:pic>
      <p:sp>
        <p:nvSpPr>
          <p:cNvPr id="5" name="Rectangle 24"/>
          <p:cNvSpPr>
            <a:spLocks noChangeArrowheads="1"/>
          </p:cNvSpPr>
          <p:nvPr userDrawn="1"/>
        </p:nvSpPr>
        <p:spPr bwMode="auto">
          <a:xfrm>
            <a:off x="0" y="5434013"/>
            <a:ext cx="9906000" cy="376237"/>
          </a:xfrm>
          <a:prstGeom prst="rect">
            <a:avLst/>
          </a:prstGeom>
          <a:noFill/>
          <a:ln>
            <a:noFill/>
          </a:ln>
        </p:spPr>
        <p:txBody>
          <a:bodyPr lIns="67367" tIns="33683" rIns="67367" bIns="33683">
            <a:spAutoFit/>
          </a:bodyPr>
          <a:lstStyle/>
          <a:p>
            <a:pPr algn="ctr" defTabSz="673100" eaLnBrk="0" hangingPunct="0">
              <a:defRPr/>
            </a:pPr>
            <a:r>
              <a:rPr lang="de-DE" sz="2000" b="1" dirty="0">
                <a:solidFill>
                  <a:schemeClr val="bg1"/>
                </a:solidFill>
                <a:ea typeface="ＭＳ Ｐゴシック" pitchFamily="-32" charset="-128"/>
                <a:cs typeface="+mn-cs"/>
              </a:rPr>
              <a:t>www.dhbw-stuttgart.de/wiw </a:t>
            </a:r>
          </a:p>
        </p:txBody>
      </p:sp>
      <p:pic>
        <p:nvPicPr>
          <p:cNvPr id="6" name="Picture 32" descr="DHBW_d_Stuttgart_Folienmaster_RGB_090615"/>
          <p:cNvPicPr>
            <a:picLocks noChangeAspect="1" noChangeArrowheads="1"/>
          </p:cNvPicPr>
          <p:nvPr userDrawn="1"/>
        </p:nvPicPr>
        <p:blipFill>
          <a:blip r:embed="rId3"/>
          <a:srcRect/>
          <a:stretch>
            <a:fillRect/>
          </a:stretch>
        </p:blipFill>
        <p:spPr bwMode="auto">
          <a:xfrm>
            <a:off x="609600" y="349250"/>
            <a:ext cx="4519613" cy="717550"/>
          </a:xfrm>
          <a:prstGeom prst="rect">
            <a:avLst/>
          </a:prstGeom>
          <a:noFill/>
          <a:ln w="9525">
            <a:noFill/>
            <a:miter lim="800000"/>
            <a:headEnd/>
            <a:tailEnd/>
          </a:ln>
        </p:spPr>
      </p:pic>
      <p:sp>
        <p:nvSpPr>
          <p:cNvPr id="8232" name="Rectangle 40"/>
          <p:cNvSpPr>
            <a:spLocks noGrp="1" noChangeArrowheads="1"/>
          </p:cNvSpPr>
          <p:nvPr>
            <p:ph type="subTitle" idx="1"/>
          </p:nvPr>
        </p:nvSpPr>
        <p:spPr>
          <a:xfrm>
            <a:off x="2141538" y="3716338"/>
            <a:ext cx="7243762" cy="1008062"/>
          </a:xfrm>
        </p:spPr>
        <p:txBody>
          <a:bodyPr lIns="0" tIns="0" rIns="0" bIns="0" anchor="ctr"/>
          <a:lstStyle>
            <a:lvl1pPr marL="0" indent="0" defTabSz="914400">
              <a:defRPr sz="1500"/>
            </a:lvl1pPr>
          </a:lstStyle>
          <a:p>
            <a:pPr lvl="0"/>
            <a:r>
              <a:rPr lang="de-DE" noProof="0"/>
              <a:t>Veranstaltung | Datum |</a:t>
            </a:r>
          </a:p>
          <a:p>
            <a:pPr lvl="0"/>
            <a:r>
              <a:rPr lang="de-DE" noProof="0"/>
              <a:t>REDNER | Funktion |</a:t>
            </a:r>
          </a:p>
        </p:txBody>
      </p:sp>
      <p:sp>
        <p:nvSpPr>
          <p:cNvPr id="8231" name="Rectangle 39"/>
          <p:cNvSpPr>
            <a:spLocks noGrp="1" noChangeArrowheads="1"/>
          </p:cNvSpPr>
          <p:nvPr>
            <p:ph type="ctrTitle"/>
          </p:nvPr>
        </p:nvSpPr>
        <p:spPr>
          <a:xfrm>
            <a:off x="973138" y="2133600"/>
            <a:ext cx="8420100" cy="1470025"/>
          </a:xfrm>
        </p:spPr>
        <p:txBody>
          <a:bodyPr lIns="0" tIns="0" rIns="0" bIns="0"/>
          <a:lstStyle>
            <a:lvl1pPr>
              <a:defRPr sz="4000">
                <a:solidFill>
                  <a:srgbClr val="5C6971"/>
                </a:solidFill>
              </a:defRPr>
            </a:lvl1pPr>
          </a:lstStyle>
          <a:p>
            <a:pPr lvl="0"/>
            <a:r>
              <a:rPr lang="de-DE" noProof="0"/>
              <a:t>Titelmasterformat durch Klicken bearbeiten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Titel 1"/>
          <p:cNvSpPr>
            <a:spLocks noGrp="1"/>
          </p:cNvSpPr>
          <p:nvPr>
            <p:ph type="title"/>
          </p:nvPr>
        </p:nvSpPr>
        <p:spPr>
          <a:xfrm>
            <a:off x="495300" y="274638"/>
            <a:ext cx="7121525" cy="1143000"/>
          </a:xfrm>
        </p:spPr>
        <p:txBody>
          <a:bodyPr/>
          <a:lstStyle>
            <a:lvl1pPr>
              <a:defRPr/>
            </a:lvl1pPr>
          </a:lstStyle>
          <a:p>
            <a:r>
              <a:rPr lang="de-DE" dirty="0"/>
              <a:t>Titelmasterformat durch Klicken bearbeiten</a:t>
            </a:r>
          </a:p>
        </p:txBody>
      </p:sp>
      <p:sp>
        <p:nvSpPr>
          <p:cNvPr id="4" name="Rectangle 6"/>
          <p:cNvSpPr>
            <a:spLocks noGrp="1" noChangeArrowheads="1"/>
          </p:cNvSpPr>
          <p:nvPr>
            <p:ph type="sldNum" sz="quarter" idx="10"/>
          </p:nvPr>
        </p:nvSpPr>
        <p:spPr>
          <a:ln/>
        </p:spPr>
        <p:txBody>
          <a:bodyPr/>
          <a:lstStyle>
            <a:lvl1pPr>
              <a:defRPr/>
            </a:lvl1pPr>
          </a:lstStyle>
          <a:p>
            <a:r>
              <a:rPr lang="de-DE"/>
              <a:t>Seite </a:t>
            </a:r>
            <a:fld id="{F621ED97-B3ED-4802-946A-7E05B75B5440}" type="slidenum">
              <a:rPr lang="de-DE"/>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33" descr="Streifen_Titelmaster"/>
          <p:cNvPicPr>
            <a:picLocks noChangeAspect="1" noChangeArrowheads="1"/>
          </p:cNvPicPr>
          <p:nvPr userDrawn="1"/>
        </p:nvPicPr>
        <p:blipFill>
          <a:blip r:embed="rId2"/>
          <a:srcRect/>
          <a:stretch>
            <a:fillRect/>
          </a:stretch>
        </p:blipFill>
        <p:spPr bwMode="auto">
          <a:xfrm>
            <a:off x="0" y="4800604"/>
            <a:ext cx="9906000" cy="1654175"/>
          </a:xfrm>
          <a:prstGeom prst="rect">
            <a:avLst/>
          </a:prstGeom>
          <a:noFill/>
          <a:ln w="9525">
            <a:noFill/>
            <a:miter lim="800000"/>
            <a:headEnd/>
            <a:tailEnd/>
          </a:ln>
        </p:spPr>
      </p:pic>
      <p:sp>
        <p:nvSpPr>
          <p:cNvPr id="5" name="Rectangle 24"/>
          <p:cNvSpPr>
            <a:spLocks noChangeArrowheads="1"/>
          </p:cNvSpPr>
          <p:nvPr userDrawn="1"/>
        </p:nvSpPr>
        <p:spPr bwMode="auto">
          <a:xfrm>
            <a:off x="0" y="5434017"/>
            <a:ext cx="9906000" cy="376237"/>
          </a:xfrm>
          <a:prstGeom prst="rect">
            <a:avLst/>
          </a:prstGeom>
          <a:noFill/>
          <a:ln>
            <a:noFill/>
          </a:ln>
        </p:spPr>
        <p:txBody>
          <a:bodyPr lIns="67367" tIns="33683" rIns="67367" bIns="33683">
            <a:spAutoFit/>
          </a:bodyPr>
          <a:lstStyle/>
          <a:p>
            <a:pPr algn="ctr" defTabSz="673100" eaLnBrk="0" hangingPunct="0">
              <a:defRPr/>
            </a:pPr>
            <a:r>
              <a:rPr lang="de-DE" sz="2000" b="1" dirty="0">
                <a:solidFill>
                  <a:schemeClr val="bg1"/>
                </a:solidFill>
                <a:ea typeface="ＭＳ Ｐゴシック" pitchFamily="-32" charset="-128"/>
                <a:cs typeface="+mn-cs"/>
              </a:rPr>
              <a:t>www.dhbw-stuttgart.de/wiw </a:t>
            </a:r>
          </a:p>
        </p:txBody>
      </p:sp>
      <p:pic>
        <p:nvPicPr>
          <p:cNvPr id="6" name="Picture 32" descr="DHBW_d_Stuttgart_Folienmaster_RGB_090615"/>
          <p:cNvPicPr>
            <a:picLocks noChangeAspect="1" noChangeArrowheads="1"/>
          </p:cNvPicPr>
          <p:nvPr userDrawn="1"/>
        </p:nvPicPr>
        <p:blipFill>
          <a:blip r:embed="rId3"/>
          <a:srcRect/>
          <a:stretch>
            <a:fillRect/>
          </a:stretch>
        </p:blipFill>
        <p:spPr bwMode="auto">
          <a:xfrm>
            <a:off x="609600" y="349250"/>
            <a:ext cx="4519613" cy="717550"/>
          </a:xfrm>
          <a:prstGeom prst="rect">
            <a:avLst/>
          </a:prstGeom>
          <a:noFill/>
          <a:ln w="9525">
            <a:noFill/>
            <a:miter lim="800000"/>
            <a:headEnd/>
            <a:tailEnd/>
          </a:ln>
        </p:spPr>
      </p:pic>
      <p:sp>
        <p:nvSpPr>
          <p:cNvPr id="8232" name="Rectangle 40"/>
          <p:cNvSpPr>
            <a:spLocks noGrp="1" noChangeArrowheads="1"/>
          </p:cNvSpPr>
          <p:nvPr>
            <p:ph type="subTitle" idx="1"/>
          </p:nvPr>
        </p:nvSpPr>
        <p:spPr>
          <a:xfrm>
            <a:off x="2141537" y="3716338"/>
            <a:ext cx="7243763" cy="1008062"/>
          </a:xfrm>
        </p:spPr>
        <p:txBody>
          <a:bodyPr lIns="0" tIns="0" rIns="0" bIns="0" anchor="ctr"/>
          <a:lstStyle>
            <a:lvl1pPr marL="0" indent="0" defTabSz="914400">
              <a:defRPr sz="1500"/>
            </a:lvl1pPr>
          </a:lstStyle>
          <a:p>
            <a:pPr lvl="0"/>
            <a:r>
              <a:rPr lang="de-DE" noProof="0"/>
              <a:t>Veranstaltung | Datum |</a:t>
            </a:r>
          </a:p>
          <a:p>
            <a:pPr lvl="0"/>
            <a:r>
              <a:rPr lang="de-DE" noProof="0" dirty="0"/>
              <a:t>REDNER | Funktion |</a:t>
            </a:r>
          </a:p>
        </p:txBody>
      </p:sp>
      <p:sp>
        <p:nvSpPr>
          <p:cNvPr id="8231" name="Rectangle 39"/>
          <p:cNvSpPr>
            <a:spLocks noGrp="1" noChangeArrowheads="1"/>
          </p:cNvSpPr>
          <p:nvPr>
            <p:ph type="ctrTitle"/>
          </p:nvPr>
        </p:nvSpPr>
        <p:spPr>
          <a:xfrm>
            <a:off x="973138" y="2133604"/>
            <a:ext cx="8420100" cy="1470025"/>
          </a:xfrm>
        </p:spPr>
        <p:txBody>
          <a:bodyPr lIns="0" tIns="0" rIns="0" bIns="0"/>
          <a:lstStyle>
            <a:lvl1pPr>
              <a:defRPr sz="4000">
                <a:solidFill>
                  <a:srgbClr val="5C6971"/>
                </a:solidFill>
              </a:defRPr>
            </a:lvl1pPr>
          </a:lstStyle>
          <a:p>
            <a:pPr lvl="0"/>
            <a:r>
              <a:rPr lang="de-DE" noProof="0" dirty="0"/>
              <a:t>Titelmasterformat durch Klicken bearbeiten</a:t>
            </a:r>
          </a:p>
        </p:txBody>
      </p:sp>
    </p:spTree>
    <p:extLst>
      <p:ext uri="{BB962C8B-B14F-4D97-AF65-F5344CB8AC3E}">
        <p14:creationId xmlns:p14="http://schemas.microsoft.com/office/powerpoint/2010/main" val="3006859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p:txBody>
      </p:sp>
      <p:sp>
        <p:nvSpPr>
          <p:cNvPr id="4" name="Rectangle 6"/>
          <p:cNvSpPr>
            <a:spLocks noGrp="1" noChangeArrowheads="1"/>
          </p:cNvSpPr>
          <p:nvPr>
            <p:ph type="sldNum" sz="quarter" idx="10"/>
          </p:nvPr>
        </p:nvSpPr>
        <p:spPr>
          <a:xfrm>
            <a:off x="8151356" y="6284168"/>
            <a:ext cx="1221245" cy="457200"/>
          </a:xfrm>
          <a:prstGeom prst="rect">
            <a:avLst/>
          </a:prstGeom>
          <a:ln/>
        </p:spPr>
        <p:txBody>
          <a:bodyPr/>
          <a:lstStyle>
            <a:lvl1pPr algn="r">
              <a:defRPr sz="1200"/>
            </a:lvl1pPr>
          </a:lstStyle>
          <a:p>
            <a:r>
              <a:rPr lang="de-DE"/>
              <a:t>Seite </a:t>
            </a:r>
            <a:fld id="{F621ED97-B3ED-4802-946A-7E05B75B5440}" type="slidenum">
              <a:rPr lang="de-DE" smtClean="0"/>
              <a:pPr/>
              <a:t>‹Nr.›</a:t>
            </a:fld>
            <a:endParaRPr lang="de-DE"/>
          </a:p>
        </p:txBody>
      </p:sp>
      <p:sp>
        <p:nvSpPr>
          <p:cNvPr id="5" name="Titel 1"/>
          <p:cNvSpPr>
            <a:spLocks noGrp="1"/>
          </p:cNvSpPr>
          <p:nvPr>
            <p:ph type="title"/>
          </p:nvPr>
        </p:nvSpPr>
        <p:spPr>
          <a:xfrm>
            <a:off x="761999" y="980728"/>
            <a:ext cx="8534400" cy="838200"/>
          </a:xfrm>
        </p:spPr>
        <p:txBody>
          <a:bodyPr/>
          <a:lstStyle/>
          <a:p>
            <a:r>
              <a:rPr lang="de-DE"/>
              <a:t>Titelmasterformat durch Klicken bearbeiten</a:t>
            </a:r>
            <a:endParaRPr lang="en-US"/>
          </a:p>
        </p:txBody>
      </p:sp>
    </p:spTree>
    <p:extLst>
      <p:ext uri="{BB962C8B-B14F-4D97-AF65-F5344CB8AC3E}">
        <p14:creationId xmlns:p14="http://schemas.microsoft.com/office/powerpoint/2010/main" val="1507204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761999" y="980728"/>
            <a:ext cx="8534400" cy="838200"/>
          </a:xfrm>
        </p:spPr>
        <p:txBody>
          <a:bodyPr/>
          <a:lstStyle/>
          <a:p>
            <a:r>
              <a:rPr lang="de-DE"/>
              <a:t>Titelmasterformat durch Klicken bearbeiten</a:t>
            </a:r>
            <a:endParaRPr lang="en-US"/>
          </a:p>
        </p:txBody>
      </p:sp>
    </p:spTree>
    <p:extLst>
      <p:ext uri="{BB962C8B-B14F-4D97-AF65-F5344CB8AC3E}">
        <p14:creationId xmlns:p14="http://schemas.microsoft.com/office/powerpoint/2010/main" val="3907330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761999" y="908050"/>
            <a:ext cx="8534400" cy="838200"/>
          </a:xfrm>
        </p:spPr>
        <p:txBody>
          <a:bodyPr/>
          <a:lstStyle/>
          <a:p>
            <a:r>
              <a:rPr lang="de-DE"/>
              <a:t>Titelmasterformat durch Klicken bearbeiten</a:t>
            </a:r>
          </a:p>
        </p:txBody>
      </p:sp>
      <p:sp>
        <p:nvSpPr>
          <p:cNvPr id="3" name="Tabellenplatzhalter 2"/>
          <p:cNvSpPr>
            <a:spLocks noGrp="1"/>
          </p:cNvSpPr>
          <p:nvPr>
            <p:ph type="tbl" idx="1"/>
          </p:nvPr>
        </p:nvSpPr>
        <p:spPr>
          <a:xfrm>
            <a:off x="761999" y="1844676"/>
            <a:ext cx="8534400" cy="4251325"/>
          </a:xfrm>
        </p:spPr>
        <p:txBody>
          <a:bodyPr/>
          <a:lstStyle/>
          <a:p>
            <a:pPr lvl="0"/>
            <a:endParaRPr lang="de-DE" noProof="0"/>
          </a:p>
        </p:txBody>
      </p:sp>
      <p:sp>
        <p:nvSpPr>
          <p:cNvPr id="4" name="Rectangle 6"/>
          <p:cNvSpPr>
            <a:spLocks noGrp="1" noChangeArrowheads="1"/>
          </p:cNvSpPr>
          <p:nvPr>
            <p:ph type="sldNum" sz="quarter" idx="10"/>
          </p:nvPr>
        </p:nvSpPr>
        <p:spPr>
          <a:xfrm>
            <a:off x="8458200" y="6297613"/>
            <a:ext cx="914401" cy="457200"/>
          </a:xfrm>
          <a:prstGeom prst="rect">
            <a:avLst/>
          </a:prstGeom>
          <a:ln/>
        </p:spPr>
        <p:txBody>
          <a:bodyPr/>
          <a:lstStyle>
            <a:lvl1pPr>
              <a:defRPr/>
            </a:lvl1pPr>
          </a:lstStyle>
          <a:p>
            <a:r>
              <a:rPr lang="de-DE"/>
              <a:t>Seite </a:t>
            </a:r>
            <a:fld id="{BEDF3E6C-C03E-4796-90EB-CD0AD5F956F5}" type="slidenum">
              <a:rPr lang="de-DE"/>
              <a:pPr/>
              <a:t>‹Nr.›</a:t>
            </a:fld>
            <a:endParaRPr lang="de-DE"/>
          </a:p>
        </p:txBody>
      </p:sp>
    </p:spTree>
    <p:extLst>
      <p:ext uri="{BB962C8B-B14F-4D97-AF65-F5344CB8AC3E}">
        <p14:creationId xmlns:p14="http://schemas.microsoft.com/office/powerpoint/2010/main" val="452229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458200" y="6297613"/>
            <a:ext cx="914401" cy="457200"/>
          </a:xfrm>
          <a:prstGeom prst="rect">
            <a:avLst/>
          </a:prstGeom>
        </p:spPr>
        <p:txBody>
          <a:bodyPr/>
          <a:lstStyle>
            <a:lvl1pPr>
              <a:defRPr/>
            </a:lvl1pPr>
          </a:lstStyle>
          <a:p>
            <a:fld id="{50601D8F-3BD3-42C5-A347-6BF14B1BD6B7}" type="slidenum">
              <a:rPr lang="de-DE"/>
              <a:pPr/>
              <a:t>‹Nr.›</a:t>
            </a:fld>
            <a:endParaRPr lang="de-DE"/>
          </a:p>
        </p:txBody>
      </p:sp>
    </p:spTree>
    <p:extLst>
      <p:ext uri="{BB962C8B-B14F-4D97-AF65-F5344CB8AC3E}">
        <p14:creationId xmlns:p14="http://schemas.microsoft.com/office/powerpoint/2010/main" val="1501182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76275" y="1709740"/>
            <a:ext cx="8543925" cy="2852737"/>
          </a:xfrm>
        </p:spPr>
        <p:txBody>
          <a:bodyPr/>
          <a:lstStyle>
            <a:lvl1pPr>
              <a:defRPr sz="5539"/>
            </a:lvl1pPr>
          </a:lstStyle>
          <a:p>
            <a:r>
              <a:rPr lang="de-DE"/>
              <a:t>Titelmasterformat durch Klicken bearbeiten</a:t>
            </a:r>
          </a:p>
        </p:txBody>
      </p:sp>
      <p:sp>
        <p:nvSpPr>
          <p:cNvPr id="3" name="Textplatzhalter 2"/>
          <p:cNvSpPr>
            <a:spLocks noGrp="1"/>
          </p:cNvSpPr>
          <p:nvPr>
            <p:ph type="body" idx="1"/>
          </p:nvPr>
        </p:nvSpPr>
        <p:spPr>
          <a:xfrm>
            <a:off x="676275" y="4589465"/>
            <a:ext cx="8543925" cy="1500187"/>
          </a:xfrm>
        </p:spPr>
        <p:txBody>
          <a:bodyPr/>
          <a:lstStyle>
            <a:lvl1pPr marL="0" indent="0">
              <a:buNone/>
              <a:defRPr sz="2215"/>
            </a:lvl1pPr>
            <a:lvl2pPr marL="422041" indent="0">
              <a:buNone/>
              <a:defRPr sz="1846"/>
            </a:lvl2pPr>
            <a:lvl3pPr marL="844083" indent="0">
              <a:buNone/>
              <a:defRPr sz="1662"/>
            </a:lvl3pPr>
            <a:lvl4pPr marL="1266124" indent="0">
              <a:buNone/>
              <a:defRPr sz="1477"/>
            </a:lvl4pPr>
            <a:lvl5pPr marL="1688165" indent="0">
              <a:buNone/>
              <a:defRPr sz="1477"/>
            </a:lvl5pPr>
            <a:lvl6pPr marL="2110207" indent="0">
              <a:buNone/>
              <a:defRPr sz="1477"/>
            </a:lvl6pPr>
            <a:lvl7pPr marL="2532248" indent="0">
              <a:buNone/>
              <a:defRPr sz="1477"/>
            </a:lvl7pPr>
            <a:lvl8pPr marL="2954289" indent="0">
              <a:buNone/>
              <a:defRPr sz="1477"/>
            </a:lvl8pPr>
            <a:lvl9pPr marL="3376331" indent="0">
              <a:buNone/>
              <a:defRPr sz="1477"/>
            </a:lvl9pPr>
          </a:lstStyle>
          <a:p>
            <a:pPr lvl="0"/>
            <a:r>
              <a:rPr lang="de-DE"/>
              <a:t>Textmasterformat bearbeiten</a:t>
            </a:r>
          </a:p>
        </p:txBody>
      </p:sp>
      <p:sp>
        <p:nvSpPr>
          <p:cNvPr id="5" name="Rectangle 6"/>
          <p:cNvSpPr>
            <a:spLocks noGrp="1" noChangeArrowheads="1"/>
          </p:cNvSpPr>
          <p:nvPr>
            <p:ph type="sldNum" sz="quarter" idx="11"/>
          </p:nvPr>
        </p:nvSpPr>
        <p:spPr>
          <a:xfrm>
            <a:off x="8458200" y="6297613"/>
            <a:ext cx="914401" cy="457200"/>
          </a:xfrm>
          <a:prstGeom prst="rect">
            <a:avLst/>
          </a:prstGeom>
          <a:ln/>
        </p:spPr>
        <p:txBody>
          <a:bodyPr/>
          <a:lstStyle>
            <a:lvl1pPr>
              <a:defRPr/>
            </a:lvl1pPr>
          </a:lstStyle>
          <a:p>
            <a:pPr>
              <a:defRPr/>
            </a:pPr>
            <a:r>
              <a:rPr lang="de-DE" altLang="de-DE"/>
              <a:t>Seite </a:t>
            </a:r>
            <a:fld id="{7E0B28D5-C1D2-4485-B18C-9B9688B39369}" type="slidenum">
              <a:rPr lang="de-DE" altLang="de-DE"/>
              <a:pPr>
                <a:defRPr/>
              </a:pPr>
              <a:t>‹Nr.›</a:t>
            </a:fld>
            <a:endParaRPr lang="de-DE" altLang="de-DE"/>
          </a:p>
        </p:txBody>
      </p:sp>
    </p:spTree>
    <p:extLst>
      <p:ext uri="{BB962C8B-B14F-4D97-AF65-F5344CB8AC3E}">
        <p14:creationId xmlns:p14="http://schemas.microsoft.com/office/powerpoint/2010/main" val="26036837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1447800"/>
            <a:ext cx="8534400" cy="838200"/>
          </a:xfrm>
          <a:prstGeom prst="rect">
            <a:avLst/>
          </a:prstGeom>
          <a:noFill/>
          <a:ln w="9525">
            <a:noFill/>
            <a:miter lim="800000"/>
            <a:headEnd/>
            <a:tailEnd/>
          </a:ln>
        </p:spPr>
        <p:txBody>
          <a:bodyPr vert="horz" wrap="square" lIns="91413" tIns="45706" rIns="91413" bIns="45706" numCol="1" anchor="b" anchorCtr="0" compatLnSpc="1">
            <a:prstTxWarp prst="textNoShape">
              <a:avLst/>
            </a:prstTxWarp>
          </a:bodyPr>
          <a:lstStyle/>
          <a:p>
            <a:pPr lvl="0"/>
            <a:r>
              <a:rPr lang="de-DE" dirty="0"/>
              <a:t>Mastertitelformat bearbeiten</a:t>
            </a:r>
          </a:p>
        </p:txBody>
      </p:sp>
      <p:sp>
        <p:nvSpPr>
          <p:cNvPr id="1030" name="Rectangle 6"/>
          <p:cNvSpPr>
            <a:spLocks noGrp="1" noChangeArrowheads="1"/>
          </p:cNvSpPr>
          <p:nvPr>
            <p:ph type="sldNum" sz="quarter" idx="4"/>
          </p:nvPr>
        </p:nvSpPr>
        <p:spPr bwMode="auto">
          <a:xfrm>
            <a:off x="8458200" y="6297613"/>
            <a:ext cx="914400" cy="457200"/>
          </a:xfrm>
          <a:prstGeom prst="rect">
            <a:avLst/>
          </a:prstGeom>
          <a:noFill/>
          <a:ln>
            <a:noFill/>
          </a:ln>
        </p:spPr>
        <p:txBody>
          <a:bodyPr vert="horz" wrap="square" lIns="91413" tIns="45706" rIns="91413" bIns="45706" numCol="1" anchor="t" anchorCtr="0" compatLnSpc="1">
            <a:prstTxWarp prst="textNoShape">
              <a:avLst/>
            </a:prstTxWarp>
          </a:bodyPr>
          <a:lstStyle>
            <a:lvl1pPr algn="r" eaLnBrk="0" hangingPunct="0">
              <a:defRPr sz="1200">
                <a:solidFill>
                  <a:srgbClr val="5C6971"/>
                </a:solidFill>
              </a:defRPr>
            </a:lvl1pPr>
          </a:lstStyle>
          <a:p>
            <a:r>
              <a:rPr lang="de-DE" dirty="0"/>
              <a:t>Seite </a:t>
            </a:r>
            <a:fld id="{4EF17CE0-387E-4709-9E3F-8D00D11197E9}" type="slidenum">
              <a:rPr lang="de-DE"/>
              <a:pPr/>
              <a:t>‹Nr.›</a:t>
            </a:fld>
            <a:endParaRPr lang="de-DE" dirty="0"/>
          </a:p>
        </p:txBody>
      </p:sp>
      <p:sp>
        <p:nvSpPr>
          <p:cNvPr id="1029" name="Line 17"/>
          <p:cNvSpPr>
            <a:spLocks noChangeShapeType="1"/>
          </p:cNvSpPr>
          <p:nvPr userDrawn="1"/>
        </p:nvSpPr>
        <p:spPr bwMode="auto">
          <a:xfrm flipV="1">
            <a:off x="3886200" y="685800"/>
            <a:ext cx="5410200" cy="0"/>
          </a:xfrm>
          <a:prstGeom prst="line">
            <a:avLst/>
          </a:prstGeom>
          <a:noFill/>
          <a:ln w="3175">
            <a:solidFill>
              <a:srgbClr val="5C6971"/>
            </a:solidFill>
            <a:round/>
            <a:headEnd/>
            <a:tailEnd/>
          </a:ln>
        </p:spPr>
        <p:txBody>
          <a:bodyPr wrap="none" anchor="ctr"/>
          <a:lstStyle/>
          <a:p>
            <a:pPr>
              <a:spcBef>
                <a:spcPct val="20000"/>
              </a:spcBef>
              <a:defRPr/>
            </a:pPr>
            <a:endParaRPr lang="de-DE">
              <a:ea typeface="ＭＳ Ｐゴシック" pitchFamily="-32" charset="-128"/>
              <a:cs typeface="+mn-cs"/>
            </a:endParaRPr>
          </a:p>
        </p:txBody>
      </p:sp>
      <p:sp>
        <p:nvSpPr>
          <p:cNvPr id="2" name="Line 23"/>
          <p:cNvSpPr>
            <a:spLocks noChangeShapeType="1"/>
          </p:cNvSpPr>
          <p:nvPr userDrawn="1"/>
        </p:nvSpPr>
        <p:spPr bwMode="auto">
          <a:xfrm>
            <a:off x="609600" y="6248400"/>
            <a:ext cx="8686800" cy="0"/>
          </a:xfrm>
          <a:prstGeom prst="line">
            <a:avLst/>
          </a:prstGeom>
          <a:noFill/>
          <a:ln w="3175">
            <a:solidFill>
              <a:srgbClr val="5C6971"/>
            </a:solidFill>
            <a:round/>
            <a:headEnd/>
            <a:tailEnd/>
          </a:ln>
        </p:spPr>
        <p:txBody>
          <a:bodyPr wrap="none" anchor="ctr"/>
          <a:lstStyle/>
          <a:p>
            <a:pPr>
              <a:spcBef>
                <a:spcPct val="20000"/>
              </a:spcBef>
              <a:defRPr/>
            </a:pPr>
            <a:endParaRPr lang="de-DE">
              <a:ea typeface="ＭＳ Ｐゴシック" pitchFamily="-32" charset="-128"/>
              <a:cs typeface="+mn-cs"/>
            </a:endParaRPr>
          </a:p>
        </p:txBody>
      </p:sp>
      <p:pic>
        <p:nvPicPr>
          <p:cNvPr id="3" name="Picture 50" descr="DHBW_d_Stuttgart_Folienmaster_RGB_090615"/>
          <p:cNvPicPr>
            <a:picLocks noChangeAspect="1" noChangeArrowheads="1"/>
          </p:cNvPicPr>
          <p:nvPr userDrawn="1"/>
        </p:nvPicPr>
        <p:blipFill>
          <a:blip r:embed="rId4"/>
          <a:srcRect/>
          <a:stretch>
            <a:fillRect/>
          </a:stretch>
        </p:blipFill>
        <p:spPr bwMode="auto">
          <a:xfrm>
            <a:off x="609600" y="338138"/>
            <a:ext cx="2954338" cy="468312"/>
          </a:xfrm>
          <a:prstGeom prst="rect">
            <a:avLst/>
          </a:prstGeom>
          <a:noFill/>
          <a:ln w="9525">
            <a:noFill/>
            <a:miter lim="800000"/>
            <a:headEnd/>
            <a:tailEnd/>
          </a:ln>
        </p:spPr>
      </p:pic>
      <p:sp>
        <p:nvSpPr>
          <p:cNvPr id="1032" name="Text Box 54"/>
          <p:cNvSpPr txBox="1">
            <a:spLocks noChangeArrowheads="1"/>
          </p:cNvSpPr>
          <p:nvPr userDrawn="1"/>
        </p:nvSpPr>
        <p:spPr bwMode="auto">
          <a:xfrm>
            <a:off x="6337300" y="417513"/>
            <a:ext cx="3048000" cy="457200"/>
          </a:xfrm>
          <a:prstGeom prst="rect">
            <a:avLst/>
          </a:prstGeom>
          <a:noFill/>
          <a:ln>
            <a:noFill/>
          </a:ln>
        </p:spPr>
        <p:txBody>
          <a:bodyPr wrap="none"/>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algn="r">
              <a:defRPr/>
            </a:pPr>
            <a:r>
              <a:rPr lang="de-DE" sz="1200" dirty="0">
                <a:solidFill>
                  <a:srgbClr val="5C6971"/>
                </a:solidFill>
                <a:cs typeface="+mn-cs"/>
              </a:rPr>
              <a:t>WIW</a:t>
            </a:r>
            <a:r>
              <a:rPr lang="de-DE" sz="1200" baseline="0" dirty="0">
                <a:solidFill>
                  <a:srgbClr val="5C6971"/>
                </a:solidFill>
                <a:cs typeface="+mn-cs"/>
              </a:rPr>
              <a:t> Stuttgart Studienmodell 2024ff.</a:t>
            </a:r>
            <a:endParaRPr lang="de-DE" sz="1200" dirty="0">
              <a:solidFill>
                <a:srgbClr val="5C6971"/>
              </a:solidFill>
              <a:cs typeface="+mn-cs"/>
            </a:endParaRPr>
          </a:p>
        </p:txBody>
      </p:sp>
      <p:sp>
        <p:nvSpPr>
          <p:cNvPr id="4" name="Rectangle 56"/>
          <p:cNvSpPr>
            <a:spLocks noGrp="1" noChangeArrowheads="1"/>
          </p:cNvSpPr>
          <p:nvPr>
            <p:ph type="body" idx="1"/>
          </p:nvPr>
        </p:nvSpPr>
        <p:spPr bwMode="auto">
          <a:xfrm>
            <a:off x="762000" y="2438400"/>
            <a:ext cx="85344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dirty="0"/>
              <a:t>Mastertextformat </a:t>
            </a:r>
          </a:p>
          <a:p>
            <a:pPr lvl="1"/>
            <a:r>
              <a:rPr lang="de-DE" dirty="0"/>
              <a:t>Zweite Ebene</a:t>
            </a:r>
          </a:p>
          <a:p>
            <a:pPr lvl="2"/>
            <a:r>
              <a:rPr lang="de-DE" dirty="0"/>
              <a:t>Dritte Ebene</a:t>
            </a:r>
          </a:p>
          <a:p>
            <a:pPr lvl="3"/>
            <a:r>
              <a:rPr lang="de-DE" dirty="0"/>
              <a:t>Vierte Ebene</a:t>
            </a:r>
          </a:p>
          <a:p>
            <a:pPr lvl="4"/>
            <a:r>
              <a:rPr lang="de-DE" dirty="0"/>
              <a:t>Fünfte Ebene</a:t>
            </a:r>
          </a:p>
        </p:txBody>
      </p:sp>
    </p:spTree>
  </p:cSld>
  <p:clrMap bg1="lt1" tx1="dk1" bg2="lt2" tx2="dk2" accent1="accent1" accent2="accent2" accent3="accent3" accent4="accent4" accent5="accent5" accent6="accent6" hlink="hlink" folHlink="folHlink"/>
  <p:sldLayoutIdLst>
    <p:sldLayoutId id="2147483699" r:id="rId1"/>
    <p:sldLayoutId id="2147483697" r:id="rId2"/>
  </p:sldLayoutIdLst>
  <p:hf hdr="0" ftr="0"/>
  <p:txStyles>
    <p:titleStyle>
      <a:lvl1pPr algn="l" defTabSz="912813" rtl="0" eaLnBrk="0" fontAlgn="base" hangingPunct="0">
        <a:spcBef>
          <a:spcPct val="0"/>
        </a:spcBef>
        <a:spcAft>
          <a:spcPct val="0"/>
        </a:spcAft>
        <a:defRPr sz="2200">
          <a:solidFill>
            <a:srgbClr val="E2001A"/>
          </a:solidFill>
          <a:latin typeface="+mj-lt"/>
          <a:ea typeface="+mj-ea"/>
          <a:cs typeface="ＭＳ Ｐゴシック"/>
        </a:defRPr>
      </a:lvl1pPr>
      <a:lvl2pPr algn="l" defTabSz="912813" rtl="0" eaLnBrk="0" fontAlgn="base" hangingPunct="0">
        <a:spcBef>
          <a:spcPct val="0"/>
        </a:spcBef>
        <a:spcAft>
          <a:spcPct val="0"/>
        </a:spcAft>
        <a:defRPr sz="2200">
          <a:solidFill>
            <a:srgbClr val="E2001A"/>
          </a:solidFill>
          <a:latin typeface="Arial" charset="0"/>
          <a:ea typeface="ＭＳ Ｐゴシック" pitchFamily="34" charset="-128"/>
          <a:cs typeface="ＭＳ Ｐゴシック"/>
        </a:defRPr>
      </a:lvl2pPr>
      <a:lvl3pPr algn="l" defTabSz="912813" rtl="0" eaLnBrk="0" fontAlgn="base" hangingPunct="0">
        <a:spcBef>
          <a:spcPct val="0"/>
        </a:spcBef>
        <a:spcAft>
          <a:spcPct val="0"/>
        </a:spcAft>
        <a:defRPr sz="2200">
          <a:solidFill>
            <a:srgbClr val="E2001A"/>
          </a:solidFill>
          <a:latin typeface="Arial" charset="0"/>
          <a:ea typeface="ＭＳ Ｐゴシック" pitchFamily="34" charset="-128"/>
          <a:cs typeface="ＭＳ Ｐゴシック"/>
        </a:defRPr>
      </a:lvl3pPr>
      <a:lvl4pPr algn="l" defTabSz="912813" rtl="0" eaLnBrk="0" fontAlgn="base" hangingPunct="0">
        <a:spcBef>
          <a:spcPct val="0"/>
        </a:spcBef>
        <a:spcAft>
          <a:spcPct val="0"/>
        </a:spcAft>
        <a:defRPr sz="2200">
          <a:solidFill>
            <a:srgbClr val="E2001A"/>
          </a:solidFill>
          <a:latin typeface="Arial" charset="0"/>
          <a:ea typeface="ＭＳ Ｐゴシック" pitchFamily="34" charset="-128"/>
          <a:cs typeface="ＭＳ Ｐゴシック"/>
        </a:defRPr>
      </a:lvl4pPr>
      <a:lvl5pPr algn="l" defTabSz="912813" rtl="0" eaLnBrk="0" fontAlgn="base" hangingPunct="0">
        <a:spcBef>
          <a:spcPct val="0"/>
        </a:spcBef>
        <a:spcAft>
          <a:spcPct val="0"/>
        </a:spcAft>
        <a:defRPr sz="2200">
          <a:solidFill>
            <a:srgbClr val="E2001A"/>
          </a:solidFill>
          <a:latin typeface="Arial" charset="0"/>
          <a:ea typeface="ＭＳ Ｐゴシック" pitchFamily="34" charset="-128"/>
          <a:cs typeface="ＭＳ Ｐゴシック"/>
        </a:defRPr>
      </a:lvl5pPr>
      <a:lvl6pPr marL="457200" algn="l" defTabSz="912813" rtl="0" fontAlgn="base">
        <a:spcBef>
          <a:spcPct val="0"/>
        </a:spcBef>
        <a:spcAft>
          <a:spcPct val="0"/>
        </a:spcAft>
        <a:defRPr sz="2200">
          <a:solidFill>
            <a:srgbClr val="E2001A"/>
          </a:solidFill>
          <a:latin typeface="Arial" charset="0"/>
          <a:ea typeface="ＭＳ Ｐゴシック" pitchFamily="34" charset="-128"/>
        </a:defRPr>
      </a:lvl6pPr>
      <a:lvl7pPr marL="914400" algn="l" defTabSz="912813" rtl="0" fontAlgn="base">
        <a:spcBef>
          <a:spcPct val="0"/>
        </a:spcBef>
        <a:spcAft>
          <a:spcPct val="0"/>
        </a:spcAft>
        <a:defRPr sz="2200">
          <a:solidFill>
            <a:srgbClr val="E2001A"/>
          </a:solidFill>
          <a:latin typeface="Arial" charset="0"/>
          <a:ea typeface="ＭＳ Ｐゴシック" pitchFamily="34" charset="-128"/>
        </a:defRPr>
      </a:lvl7pPr>
      <a:lvl8pPr marL="1371600" algn="l" defTabSz="912813" rtl="0" fontAlgn="base">
        <a:spcBef>
          <a:spcPct val="0"/>
        </a:spcBef>
        <a:spcAft>
          <a:spcPct val="0"/>
        </a:spcAft>
        <a:defRPr sz="2200">
          <a:solidFill>
            <a:srgbClr val="E2001A"/>
          </a:solidFill>
          <a:latin typeface="Arial" charset="0"/>
          <a:ea typeface="ＭＳ Ｐゴシック" pitchFamily="34" charset="-128"/>
        </a:defRPr>
      </a:lvl8pPr>
      <a:lvl9pPr marL="1828800" algn="l" defTabSz="912813" rtl="0" fontAlgn="base">
        <a:spcBef>
          <a:spcPct val="0"/>
        </a:spcBef>
        <a:spcAft>
          <a:spcPct val="0"/>
        </a:spcAft>
        <a:defRPr sz="2200">
          <a:solidFill>
            <a:srgbClr val="E2001A"/>
          </a:solidFill>
          <a:latin typeface="Arial" charset="0"/>
          <a:ea typeface="ＭＳ Ｐゴシック" pitchFamily="34" charset="-128"/>
        </a:defRPr>
      </a:lvl9pPr>
    </p:titleStyle>
    <p:bodyStyle>
      <a:lvl1pPr marL="342900" indent="-342900" algn="l" defTabSz="912813" rtl="0" eaLnBrk="0" fontAlgn="base" hangingPunct="0">
        <a:spcBef>
          <a:spcPct val="20000"/>
        </a:spcBef>
        <a:spcAft>
          <a:spcPct val="0"/>
        </a:spcAft>
        <a:defRPr>
          <a:solidFill>
            <a:srgbClr val="5C6971"/>
          </a:solidFill>
          <a:latin typeface="+mn-lt"/>
          <a:ea typeface="+mn-ea"/>
          <a:cs typeface="ＭＳ Ｐゴシック"/>
        </a:defRPr>
      </a:lvl1pPr>
      <a:lvl2pPr marL="741363" indent="-284163" algn="l" defTabSz="912813" rtl="0" eaLnBrk="0" fontAlgn="base" hangingPunct="0">
        <a:spcBef>
          <a:spcPct val="20000"/>
        </a:spcBef>
        <a:spcAft>
          <a:spcPct val="0"/>
        </a:spcAft>
        <a:buChar char="–"/>
        <a:defRPr>
          <a:solidFill>
            <a:schemeClr val="tx1"/>
          </a:solidFill>
          <a:latin typeface="+mn-lt"/>
          <a:ea typeface="+mn-ea"/>
          <a:cs typeface="ＭＳ Ｐゴシック"/>
        </a:defRPr>
      </a:lvl2pPr>
      <a:lvl3pPr marL="1143000" indent="-230188" algn="l" defTabSz="912813" rtl="0" eaLnBrk="0" fontAlgn="base" hangingPunct="0">
        <a:spcBef>
          <a:spcPct val="20000"/>
        </a:spcBef>
        <a:spcAft>
          <a:spcPct val="0"/>
        </a:spcAft>
        <a:buChar char="•"/>
        <a:defRPr>
          <a:solidFill>
            <a:schemeClr val="tx1"/>
          </a:solidFill>
          <a:latin typeface="+mn-lt"/>
          <a:ea typeface="+mn-ea"/>
          <a:cs typeface="ＭＳ Ｐゴシック"/>
        </a:defRPr>
      </a:lvl3pPr>
      <a:lvl4pPr marL="1562100" indent="-228600" algn="l" defTabSz="912813" rtl="0" eaLnBrk="0" fontAlgn="base" hangingPunct="0">
        <a:spcBef>
          <a:spcPct val="20000"/>
        </a:spcBef>
        <a:spcAft>
          <a:spcPct val="0"/>
        </a:spcAft>
        <a:buChar char="–"/>
        <a:defRPr>
          <a:solidFill>
            <a:schemeClr val="tx1"/>
          </a:solidFill>
          <a:latin typeface="+mn-lt"/>
          <a:ea typeface="+mn-ea"/>
          <a:cs typeface="ＭＳ Ｐゴシック"/>
        </a:defRPr>
      </a:lvl4pPr>
      <a:lvl5pPr marL="1981200" indent="-228600" algn="l" defTabSz="912813" rtl="0" eaLnBrk="0" fontAlgn="base" hangingPunct="0">
        <a:spcBef>
          <a:spcPct val="20000"/>
        </a:spcBef>
        <a:spcAft>
          <a:spcPct val="0"/>
        </a:spcAft>
        <a:buChar char="»"/>
        <a:defRPr>
          <a:solidFill>
            <a:schemeClr val="tx1"/>
          </a:solidFill>
          <a:latin typeface="+mn-lt"/>
          <a:ea typeface="+mn-ea"/>
          <a:cs typeface="ＭＳ Ｐゴシック"/>
        </a:defRPr>
      </a:lvl5pPr>
      <a:lvl6pPr marL="2438400" indent="-228600" algn="l" defTabSz="912813" rtl="0" fontAlgn="base">
        <a:spcBef>
          <a:spcPct val="20000"/>
        </a:spcBef>
        <a:spcAft>
          <a:spcPct val="0"/>
        </a:spcAft>
        <a:buChar char="»"/>
        <a:defRPr>
          <a:solidFill>
            <a:schemeClr val="tx1"/>
          </a:solidFill>
          <a:latin typeface="+mn-lt"/>
          <a:ea typeface="+mn-ea"/>
        </a:defRPr>
      </a:lvl6pPr>
      <a:lvl7pPr marL="2895600" indent="-228600" algn="l" defTabSz="912813" rtl="0" fontAlgn="base">
        <a:spcBef>
          <a:spcPct val="20000"/>
        </a:spcBef>
        <a:spcAft>
          <a:spcPct val="0"/>
        </a:spcAft>
        <a:buChar char="»"/>
        <a:defRPr>
          <a:solidFill>
            <a:schemeClr val="tx1"/>
          </a:solidFill>
          <a:latin typeface="+mn-lt"/>
          <a:ea typeface="+mn-ea"/>
        </a:defRPr>
      </a:lvl7pPr>
      <a:lvl8pPr marL="3352800" indent="-228600" algn="l" defTabSz="912813" rtl="0" fontAlgn="base">
        <a:spcBef>
          <a:spcPct val="20000"/>
        </a:spcBef>
        <a:spcAft>
          <a:spcPct val="0"/>
        </a:spcAft>
        <a:buChar char="»"/>
        <a:defRPr>
          <a:solidFill>
            <a:schemeClr val="tx1"/>
          </a:solidFill>
          <a:latin typeface="+mn-lt"/>
          <a:ea typeface="+mn-ea"/>
        </a:defRPr>
      </a:lvl8pPr>
      <a:lvl9pPr marL="3810000" indent="-228600" algn="l" defTabSz="912813" rtl="0" fontAlgn="base">
        <a:spcBef>
          <a:spcPct val="20000"/>
        </a:spcBef>
        <a:spcAft>
          <a:spcPct val="0"/>
        </a:spcAft>
        <a:buChar char="»"/>
        <a:defRPr>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1999" y="934616"/>
            <a:ext cx="8534400" cy="838200"/>
          </a:xfrm>
          <a:prstGeom prst="rect">
            <a:avLst/>
          </a:prstGeom>
          <a:noFill/>
          <a:ln w="9525">
            <a:noFill/>
            <a:miter lim="800000"/>
            <a:headEnd/>
            <a:tailEnd/>
          </a:ln>
        </p:spPr>
        <p:txBody>
          <a:bodyPr vert="horz" wrap="square" lIns="91413" tIns="45706" rIns="91413" bIns="45706" numCol="1" anchor="t" anchorCtr="0" compatLnSpc="1">
            <a:prstTxWarp prst="textNoShape">
              <a:avLst/>
            </a:prstTxWarp>
          </a:bodyPr>
          <a:lstStyle/>
          <a:p>
            <a:pPr lvl="0"/>
            <a:r>
              <a:rPr lang="de-DE" dirty="0"/>
              <a:t>Mastertitelformat bearbeiten</a:t>
            </a:r>
          </a:p>
        </p:txBody>
      </p:sp>
      <p:sp>
        <p:nvSpPr>
          <p:cNvPr id="1029" name="Line 17"/>
          <p:cNvSpPr>
            <a:spLocks noChangeShapeType="1"/>
          </p:cNvSpPr>
          <p:nvPr userDrawn="1"/>
        </p:nvSpPr>
        <p:spPr bwMode="auto">
          <a:xfrm flipV="1">
            <a:off x="3886200" y="685800"/>
            <a:ext cx="5410200" cy="0"/>
          </a:xfrm>
          <a:prstGeom prst="line">
            <a:avLst/>
          </a:prstGeom>
          <a:noFill/>
          <a:ln w="3175">
            <a:solidFill>
              <a:srgbClr val="5C6971"/>
            </a:solidFill>
            <a:round/>
            <a:headEnd/>
            <a:tailEnd/>
          </a:ln>
        </p:spPr>
        <p:txBody>
          <a:bodyPr wrap="none" anchor="ctr"/>
          <a:lstStyle/>
          <a:p>
            <a:pPr>
              <a:spcBef>
                <a:spcPct val="20000"/>
              </a:spcBef>
              <a:defRPr/>
            </a:pPr>
            <a:endParaRPr lang="de-DE">
              <a:ea typeface="ＭＳ Ｐゴシック" pitchFamily="-32" charset="-128"/>
              <a:cs typeface="+mn-cs"/>
            </a:endParaRPr>
          </a:p>
        </p:txBody>
      </p:sp>
      <p:sp>
        <p:nvSpPr>
          <p:cNvPr id="2" name="Line 23"/>
          <p:cNvSpPr>
            <a:spLocks noChangeShapeType="1"/>
          </p:cNvSpPr>
          <p:nvPr userDrawn="1"/>
        </p:nvSpPr>
        <p:spPr bwMode="auto">
          <a:xfrm>
            <a:off x="609601" y="6248400"/>
            <a:ext cx="8686800" cy="0"/>
          </a:xfrm>
          <a:prstGeom prst="line">
            <a:avLst/>
          </a:prstGeom>
          <a:noFill/>
          <a:ln w="3175">
            <a:solidFill>
              <a:srgbClr val="5C6971"/>
            </a:solidFill>
            <a:round/>
            <a:headEnd/>
            <a:tailEnd/>
          </a:ln>
        </p:spPr>
        <p:txBody>
          <a:bodyPr wrap="none" anchor="ctr"/>
          <a:lstStyle/>
          <a:p>
            <a:pPr>
              <a:spcBef>
                <a:spcPct val="20000"/>
              </a:spcBef>
              <a:defRPr/>
            </a:pPr>
            <a:endParaRPr lang="de-DE">
              <a:ea typeface="ＭＳ Ｐゴシック" pitchFamily="-32" charset="-128"/>
              <a:cs typeface="+mn-cs"/>
            </a:endParaRPr>
          </a:p>
        </p:txBody>
      </p:sp>
      <p:pic>
        <p:nvPicPr>
          <p:cNvPr id="3" name="Picture 50" descr="DHBW_d_Stuttgart_Folienmaster_RGB_090615"/>
          <p:cNvPicPr>
            <a:picLocks noChangeAspect="1" noChangeArrowheads="1"/>
          </p:cNvPicPr>
          <p:nvPr userDrawn="1"/>
        </p:nvPicPr>
        <p:blipFill>
          <a:blip r:embed="rId8"/>
          <a:srcRect/>
          <a:stretch>
            <a:fillRect/>
          </a:stretch>
        </p:blipFill>
        <p:spPr bwMode="auto">
          <a:xfrm>
            <a:off x="609601" y="338138"/>
            <a:ext cx="2954338" cy="468312"/>
          </a:xfrm>
          <a:prstGeom prst="rect">
            <a:avLst/>
          </a:prstGeom>
          <a:noFill/>
          <a:ln w="9525">
            <a:noFill/>
            <a:miter lim="800000"/>
            <a:headEnd/>
            <a:tailEnd/>
          </a:ln>
        </p:spPr>
      </p:pic>
      <p:sp>
        <p:nvSpPr>
          <p:cNvPr id="1032" name="Text Box 54"/>
          <p:cNvSpPr txBox="1">
            <a:spLocks noChangeArrowheads="1"/>
          </p:cNvSpPr>
          <p:nvPr userDrawn="1"/>
        </p:nvSpPr>
        <p:spPr bwMode="auto">
          <a:xfrm>
            <a:off x="6337300" y="417514"/>
            <a:ext cx="3048000" cy="268287"/>
          </a:xfrm>
          <a:prstGeom prst="rect">
            <a:avLst/>
          </a:prstGeom>
          <a:noFill/>
          <a:ln>
            <a:noFill/>
          </a:ln>
        </p:spPr>
        <p:txBody>
          <a:bodyPr wrap="none"/>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algn="r">
              <a:defRPr/>
            </a:pPr>
            <a:r>
              <a:rPr lang="de-DE" sz="1200" dirty="0">
                <a:solidFill>
                  <a:srgbClr val="5C6971"/>
                </a:solidFill>
                <a:cs typeface="+mn-cs"/>
              </a:rPr>
              <a:t>Immatrikulation WIW</a:t>
            </a:r>
          </a:p>
        </p:txBody>
      </p:sp>
      <p:sp>
        <p:nvSpPr>
          <p:cNvPr id="4" name="Rectangle 56"/>
          <p:cNvSpPr>
            <a:spLocks noGrp="1" noChangeArrowheads="1"/>
          </p:cNvSpPr>
          <p:nvPr>
            <p:ph type="body" idx="1"/>
          </p:nvPr>
        </p:nvSpPr>
        <p:spPr bwMode="auto">
          <a:xfrm>
            <a:off x="761999" y="1877616"/>
            <a:ext cx="8534400" cy="42183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dirty="0"/>
              <a:t>Mastertextformat </a:t>
            </a:r>
          </a:p>
          <a:p>
            <a:pPr lvl="1"/>
            <a:r>
              <a:rPr lang="de-DE" dirty="0"/>
              <a:t>Zweite Ebene</a:t>
            </a:r>
          </a:p>
          <a:p>
            <a:pPr lvl="2"/>
            <a:r>
              <a:rPr lang="de-DE" dirty="0"/>
              <a:t>Dritte Ebene</a:t>
            </a:r>
          </a:p>
          <a:p>
            <a:pPr lvl="3"/>
            <a:r>
              <a:rPr lang="de-DE" dirty="0"/>
              <a:t>Vierte Ebene</a:t>
            </a:r>
          </a:p>
        </p:txBody>
      </p:sp>
      <p:sp>
        <p:nvSpPr>
          <p:cNvPr id="5" name="Textfeld 4"/>
          <p:cNvSpPr txBox="1"/>
          <p:nvPr userDrawn="1"/>
        </p:nvSpPr>
        <p:spPr>
          <a:xfrm>
            <a:off x="521818" y="6279124"/>
            <a:ext cx="2319866" cy="246221"/>
          </a:xfrm>
          <a:prstGeom prst="rect">
            <a:avLst/>
          </a:prstGeom>
          <a:noFill/>
        </p:spPr>
        <p:txBody>
          <a:bodyPr wrap="none" rtlCol="0">
            <a:spAutoFit/>
          </a:bodyPr>
          <a:lstStyle/>
          <a:p>
            <a:r>
              <a:rPr lang="de-DE" sz="1000" dirty="0"/>
              <a:t>Joachim Hirschmann</a:t>
            </a:r>
            <a:r>
              <a:rPr lang="de-DE" sz="1000" baseline="0" dirty="0"/>
              <a:t> / Stefan Döttling</a:t>
            </a:r>
            <a:endParaRPr lang="de-DE" sz="1000" dirty="0"/>
          </a:p>
        </p:txBody>
      </p:sp>
    </p:spTree>
    <p:extLst>
      <p:ext uri="{BB962C8B-B14F-4D97-AF65-F5344CB8AC3E}">
        <p14:creationId xmlns:p14="http://schemas.microsoft.com/office/powerpoint/2010/main" val="2824443756"/>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Lst>
  <p:hf hdr="0" ftr="0" dt="0"/>
  <p:txStyles>
    <p:titleStyle>
      <a:lvl1pPr algn="l" defTabSz="912813" rtl="0" eaLnBrk="0" fontAlgn="base" hangingPunct="0">
        <a:spcBef>
          <a:spcPct val="0"/>
        </a:spcBef>
        <a:spcAft>
          <a:spcPct val="0"/>
        </a:spcAft>
        <a:defRPr sz="2200">
          <a:solidFill>
            <a:srgbClr val="E2001A"/>
          </a:solidFill>
          <a:latin typeface="+mj-lt"/>
          <a:ea typeface="+mj-ea"/>
          <a:cs typeface="ＭＳ Ｐゴシック"/>
        </a:defRPr>
      </a:lvl1pPr>
      <a:lvl2pPr algn="l" defTabSz="912813" rtl="0" eaLnBrk="0" fontAlgn="base" hangingPunct="0">
        <a:spcBef>
          <a:spcPct val="0"/>
        </a:spcBef>
        <a:spcAft>
          <a:spcPct val="0"/>
        </a:spcAft>
        <a:defRPr sz="2200">
          <a:solidFill>
            <a:srgbClr val="E2001A"/>
          </a:solidFill>
          <a:latin typeface="Arial" charset="0"/>
          <a:ea typeface="ＭＳ Ｐゴシック" pitchFamily="34" charset="-128"/>
          <a:cs typeface="ＭＳ Ｐゴシック"/>
        </a:defRPr>
      </a:lvl2pPr>
      <a:lvl3pPr algn="l" defTabSz="912813" rtl="0" eaLnBrk="0" fontAlgn="base" hangingPunct="0">
        <a:spcBef>
          <a:spcPct val="0"/>
        </a:spcBef>
        <a:spcAft>
          <a:spcPct val="0"/>
        </a:spcAft>
        <a:defRPr sz="2200">
          <a:solidFill>
            <a:srgbClr val="E2001A"/>
          </a:solidFill>
          <a:latin typeface="Arial" charset="0"/>
          <a:ea typeface="ＭＳ Ｐゴシック" pitchFamily="34" charset="-128"/>
          <a:cs typeface="ＭＳ Ｐゴシック"/>
        </a:defRPr>
      </a:lvl3pPr>
      <a:lvl4pPr algn="l" defTabSz="912813" rtl="0" eaLnBrk="0" fontAlgn="base" hangingPunct="0">
        <a:spcBef>
          <a:spcPct val="0"/>
        </a:spcBef>
        <a:spcAft>
          <a:spcPct val="0"/>
        </a:spcAft>
        <a:defRPr sz="2200">
          <a:solidFill>
            <a:srgbClr val="E2001A"/>
          </a:solidFill>
          <a:latin typeface="Arial" charset="0"/>
          <a:ea typeface="ＭＳ Ｐゴシック" pitchFamily="34" charset="-128"/>
          <a:cs typeface="ＭＳ Ｐゴシック"/>
        </a:defRPr>
      </a:lvl4pPr>
      <a:lvl5pPr algn="l" defTabSz="912813" rtl="0" eaLnBrk="0" fontAlgn="base" hangingPunct="0">
        <a:spcBef>
          <a:spcPct val="0"/>
        </a:spcBef>
        <a:spcAft>
          <a:spcPct val="0"/>
        </a:spcAft>
        <a:defRPr sz="2200">
          <a:solidFill>
            <a:srgbClr val="E2001A"/>
          </a:solidFill>
          <a:latin typeface="Arial" charset="0"/>
          <a:ea typeface="ＭＳ Ｐゴシック" pitchFamily="34" charset="-128"/>
          <a:cs typeface="ＭＳ Ｐゴシック"/>
        </a:defRPr>
      </a:lvl5pPr>
      <a:lvl6pPr marL="457200" algn="l" defTabSz="912813" rtl="0" fontAlgn="base">
        <a:spcBef>
          <a:spcPct val="0"/>
        </a:spcBef>
        <a:spcAft>
          <a:spcPct val="0"/>
        </a:spcAft>
        <a:defRPr sz="2200">
          <a:solidFill>
            <a:srgbClr val="E2001A"/>
          </a:solidFill>
          <a:latin typeface="Arial" charset="0"/>
          <a:ea typeface="ＭＳ Ｐゴシック" pitchFamily="34" charset="-128"/>
        </a:defRPr>
      </a:lvl6pPr>
      <a:lvl7pPr marL="914400" algn="l" defTabSz="912813" rtl="0" fontAlgn="base">
        <a:spcBef>
          <a:spcPct val="0"/>
        </a:spcBef>
        <a:spcAft>
          <a:spcPct val="0"/>
        </a:spcAft>
        <a:defRPr sz="2200">
          <a:solidFill>
            <a:srgbClr val="E2001A"/>
          </a:solidFill>
          <a:latin typeface="Arial" charset="0"/>
          <a:ea typeface="ＭＳ Ｐゴシック" pitchFamily="34" charset="-128"/>
        </a:defRPr>
      </a:lvl7pPr>
      <a:lvl8pPr marL="1371600" algn="l" defTabSz="912813" rtl="0" fontAlgn="base">
        <a:spcBef>
          <a:spcPct val="0"/>
        </a:spcBef>
        <a:spcAft>
          <a:spcPct val="0"/>
        </a:spcAft>
        <a:defRPr sz="2200">
          <a:solidFill>
            <a:srgbClr val="E2001A"/>
          </a:solidFill>
          <a:latin typeface="Arial" charset="0"/>
          <a:ea typeface="ＭＳ Ｐゴシック" pitchFamily="34" charset="-128"/>
        </a:defRPr>
      </a:lvl8pPr>
      <a:lvl9pPr marL="1828800" algn="l" defTabSz="912813" rtl="0" fontAlgn="base">
        <a:spcBef>
          <a:spcPct val="0"/>
        </a:spcBef>
        <a:spcAft>
          <a:spcPct val="0"/>
        </a:spcAft>
        <a:defRPr sz="2200">
          <a:solidFill>
            <a:srgbClr val="E2001A"/>
          </a:solidFill>
          <a:latin typeface="Arial" charset="0"/>
          <a:ea typeface="ＭＳ Ｐゴシック" pitchFamily="34" charset="-128"/>
        </a:defRPr>
      </a:lvl9pPr>
    </p:titleStyle>
    <p:bodyStyle>
      <a:lvl1pPr marL="342900" indent="-342900" algn="l" defTabSz="912813" rtl="0" eaLnBrk="0" fontAlgn="base" hangingPunct="0">
        <a:spcBef>
          <a:spcPct val="20000"/>
        </a:spcBef>
        <a:spcAft>
          <a:spcPct val="0"/>
        </a:spcAft>
        <a:defRPr baseline="0">
          <a:solidFill>
            <a:schemeClr val="tx1"/>
          </a:solidFill>
          <a:latin typeface="+mn-lt"/>
          <a:ea typeface="+mn-ea"/>
          <a:cs typeface="ＭＳ Ｐゴシック"/>
        </a:defRPr>
      </a:lvl1pPr>
      <a:lvl2pPr marL="324000" indent="-324000" algn="l" defTabSz="912813" rtl="0" eaLnBrk="0" fontAlgn="base" hangingPunct="0">
        <a:spcBef>
          <a:spcPct val="20000"/>
        </a:spcBef>
        <a:spcAft>
          <a:spcPct val="0"/>
        </a:spcAft>
        <a:buFont typeface="Wingdings" panose="05000000000000000000" pitchFamily="2" charset="2"/>
        <a:buChar char="Ø"/>
        <a:defRPr sz="1600" baseline="0">
          <a:solidFill>
            <a:schemeClr val="tx1"/>
          </a:solidFill>
          <a:latin typeface="+mn-lt"/>
          <a:ea typeface="+mn-ea"/>
          <a:cs typeface="ＭＳ Ｐゴシック"/>
        </a:defRPr>
      </a:lvl2pPr>
      <a:lvl3pPr marL="648000" indent="-324000" algn="l" defTabSz="912813" rtl="0" eaLnBrk="0" fontAlgn="base" hangingPunct="0">
        <a:spcBef>
          <a:spcPct val="20000"/>
        </a:spcBef>
        <a:spcAft>
          <a:spcPct val="0"/>
        </a:spcAft>
        <a:buFont typeface="Wingdings" panose="05000000000000000000" pitchFamily="2" charset="2"/>
        <a:buChar char="Ø"/>
        <a:defRPr sz="1600" baseline="0">
          <a:solidFill>
            <a:schemeClr val="tx1"/>
          </a:solidFill>
          <a:latin typeface="+mn-lt"/>
          <a:ea typeface="+mn-ea"/>
          <a:cs typeface="ＭＳ Ｐゴシック"/>
        </a:defRPr>
      </a:lvl3pPr>
      <a:lvl4pPr marL="828000" indent="-180000" algn="l" defTabSz="912813" rtl="0" eaLnBrk="0" fontAlgn="base" hangingPunct="0">
        <a:spcBef>
          <a:spcPct val="20000"/>
        </a:spcBef>
        <a:spcAft>
          <a:spcPct val="0"/>
        </a:spcAft>
        <a:buChar char="–"/>
        <a:defRPr sz="1400" baseline="0">
          <a:solidFill>
            <a:schemeClr val="tx1"/>
          </a:solidFill>
          <a:latin typeface="+mn-lt"/>
          <a:ea typeface="+mn-ea"/>
          <a:cs typeface="ＭＳ Ｐゴシック"/>
        </a:defRPr>
      </a:lvl4pPr>
      <a:lvl5pPr marL="1981200" indent="-228600" algn="l" defTabSz="912813" rtl="0" eaLnBrk="0" fontAlgn="base" hangingPunct="0">
        <a:spcBef>
          <a:spcPct val="20000"/>
        </a:spcBef>
        <a:spcAft>
          <a:spcPct val="0"/>
        </a:spcAft>
        <a:buChar char="»"/>
        <a:defRPr sz="1400" baseline="0">
          <a:solidFill>
            <a:schemeClr val="tx1"/>
          </a:solidFill>
          <a:latin typeface="+mn-lt"/>
          <a:ea typeface="+mn-ea"/>
          <a:cs typeface="ＭＳ Ｐゴシック"/>
        </a:defRPr>
      </a:lvl5pPr>
      <a:lvl6pPr marL="2438400" indent="-228600" algn="l" defTabSz="912813" rtl="0" fontAlgn="base">
        <a:spcBef>
          <a:spcPct val="20000"/>
        </a:spcBef>
        <a:spcAft>
          <a:spcPct val="0"/>
        </a:spcAft>
        <a:buChar char="»"/>
        <a:defRPr>
          <a:solidFill>
            <a:schemeClr val="tx1"/>
          </a:solidFill>
          <a:latin typeface="+mn-lt"/>
          <a:ea typeface="+mn-ea"/>
        </a:defRPr>
      </a:lvl6pPr>
      <a:lvl7pPr marL="2895600" indent="-228600" algn="l" defTabSz="912813" rtl="0" fontAlgn="base">
        <a:spcBef>
          <a:spcPct val="20000"/>
        </a:spcBef>
        <a:spcAft>
          <a:spcPct val="0"/>
        </a:spcAft>
        <a:buChar char="»"/>
        <a:defRPr>
          <a:solidFill>
            <a:schemeClr val="tx1"/>
          </a:solidFill>
          <a:latin typeface="+mn-lt"/>
          <a:ea typeface="+mn-ea"/>
        </a:defRPr>
      </a:lvl7pPr>
      <a:lvl8pPr marL="3352800" indent="-228600" algn="l" defTabSz="912813" rtl="0" fontAlgn="base">
        <a:spcBef>
          <a:spcPct val="20000"/>
        </a:spcBef>
        <a:spcAft>
          <a:spcPct val="0"/>
        </a:spcAft>
        <a:buChar char="»"/>
        <a:defRPr>
          <a:solidFill>
            <a:schemeClr val="tx1"/>
          </a:solidFill>
          <a:latin typeface="+mn-lt"/>
          <a:ea typeface="+mn-ea"/>
        </a:defRPr>
      </a:lvl8pPr>
      <a:lvl9pPr marL="3810000" indent="-228600" algn="l" defTabSz="912813" rtl="0" fontAlgn="base">
        <a:spcBef>
          <a:spcPct val="20000"/>
        </a:spcBef>
        <a:spcAft>
          <a:spcPct val="0"/>
        </a:spcAft>
        <a:buChar char="»"/>
        <a:defRPr>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Grp="1" noChangeArrowheads="1"/>
          </p:cNvSpPr>
          <p:nvPr>
            <p:ph type="ctrTitle"/>
          </p:nvPr>
        </p:nvSpPr>
        <p:spPr>
          <a:xfrm>
            <a:off x="1528400" y="1916832"/>
            <a:ext cx="8761413" cy="1215512"/>
          </a:xfrm>
        </p:spPr>
        <p:txBody>
          <a:bodyPr/>
          <a:lstStyle/>
          <a:p>
            <a:pPr>
              <a:spcBef>
                <a:spcPct val="20000"/>
              </a:spcBef>
              <a:tabLst>
                <a:tab pos="2781300" algn="l"/>
                <a:tab pos="5467350" algn="l"/>
              </a:tabLst>
            </a:pPr>
            <a:r>
              <a:rPr lang="de-DE" sz="2800" dirty="0" err="1">
                <a:cs typeface="Arial"/>
              </a:rPr>
              <a:t>Reakkreditierung</a:t>
            </a:r>
            <a:r>
              <a:rPr lang="de-DE" sz="2800" dirty="0">
                <a:cs typeface="Arial"/>
              </a:rPr>
              <a:t> Wirtschaftsingenieurwesen</a:t>
            </a:r>
            <a:br>
              <a:rPr lang="de-DE" sz="2800" dirty="0">
                <a:cs typeface="Arial"/>
              </a:rPr>
            </a:br>
            <a:r>
              <a:rPr lang="de-DE" sz="2800" dirty="0">
                <a:cs typeface="Arial"/>
              </a:rPr>
              <a:t>Studienmodell ab Jahrgang 2024</a:t>
            </a:r>
          </a:p>
        </p:txBody>
      </p:sp>
      <p:sp>
        <p:nvSpPr>
          <p:cNvPr id="16386" name="Rectangle 5"/>
          <p:cNvSpPr>
            <a:spLocks noGrp="1" noChangeArrowheads="1"/>
          </p:cNvSpPr>
          <p:nvPr>
            <p:ph type="subTitle" idx="1"/>
          </p:nvPr>
        </p:nvSpPr>
        <p:spPr>
          <a:xfrm>
            <a:off x="1517104" y="3388893"/>
            <a:ext cx="7537392" cy="833531"/>
          </a:xfrm>
        </p:spPr>
        <p:txBody>
          <a:bodyPr/>
          <a:lstStyle/>
          <a:p>
            <a:pPr eaLnBrk="1" hangingPunct="1"/>
            <a:r>
              <a:rPr lang="de-DE" sz="1600" dirty="0"/>
              <a:t>Studienmodell - Übersicht</a:t>
            </a:r>
            <a:br>
              <a:rPr lang="de-DE" sz="1600" dirty="0"/>
            </a:br>
            <a:r>
              <a:rPr lang="de-DE" sz="1600" dirty="0"/>
              <a:t>Kern- und Studienrichtungsmodule</a:t>
            </a:r>
            <a:br>
              <a:rPr lang="de-DE" sz="1600" dirty="0"/>
            </a:br>
            <a:r>
              <a:rPr lang="de-DE" sz="1600" dirty="0"/>
              <a:t>Schwerpunkte</a:t>
            </a:r>
            <a:br>
              <a:rPr lang="de-DE" sz="1600" dirty="0"/>
            </a:br>
            <a:r>
              <a:rPr lang="de-DE" sz="1600" dirty="0"/>
              <a:t>Wichtige Hinweise für Duale Partnerunternehmen</a:t>
            </a:r>
          </a:p>
        </p:txBody>
      </p:sp>
      <p:pic>
        <p:nvPicPr>
          <p:cNvPr id="4" name="Picture 53" descr="Neues Logo WI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4069" y="404664"/>
            <a:ext cx="12207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feil: Fünfeck 8">
            <a:extLst>
              <a:ext uri="{FF2B5EF4-FFF2-40B4-BE49-F238E27FC236}">
                <a16:creationId xmlns:a16="http://schemas.microsoft.com/office/drawing/2014/main" id="{A0F57225-497B-2418-1BDE-A4F94BDDF1E4}"/>
              </a:ext>
            </a:extLst>
          </p:cNvPr>
          <p:cNvSpPr/>
          <p:nvPr/>
        </p:nvSpPr>
        <p:spPr bwMode="auto">
          <a:xfrm>
            <a:off x="6427340" y="4703584"/>
            <a:ext cx="3200400" cy="661321"/>
          </a:xfrm>
          <a:prstGeom prst="homePlate">
            <a:avLst/>
          </a:prstGeom>
          <a:solidFill>
            <a:schemeClr val="bg2">
              <a:lumMod val="20000"/>
              <a:lumOff val="80000"/>
            </a:schemeClr>
          </a:solidFill>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2813" rtl="0" eaLnBrk="1" fontAlgn="base" latinLnBrk="0" hangingPunct="1">
              <a:lnSpc>
                <a:spcPct val="100000"/>
              </a:lnSpc>
              <a:spcBef>
                <a:spcPct val="20000"/>
              </a:spcBef>
              <a:spcAft>
                <a:spcPct val="0"/>
              </a:spcAft>
              <a:buClrTx/>
              <a:buSzTx/>
              <a:buFontTx/>
              <a:buNone/>
              <a:tabLst/>
            </a:pPr>
            <a:r>
              <a:rPr kumimoji="0" lang="de-DE" sz="1600" b="1" i="0" u="none" strike="noStrike" cap="none" normalizeH="0" baseline="0" dirty="0">
                <a:ln>
                  <a:noFill/>
                </a:ln>
                <a:solidFill>
                  <a:schemeClr val="tx1"/>
                </a:solidFill>
                <a:effectLst/>
                <a:latin typeface="Arial" charset="0"/>
                <a:ea typeface="ＭＳ Ｐゴシック" pitchFamily="34" charset="-128"/>
              </a:rPr>
              <a:t>Internationaler Vertrieb</a:t>
            </a:r>
          </a:p>
        </p:txBody>
      </p:sp>
      <p:sp>
        <p:nvSpPr>
          <p:cNvPr id="7" name="Pfeil: Fünfeck 6">
            <a:extLst>
              <a:ext uri="{FF2B5EF4-FFF2-40B4-BE49-F238E27FC236}">
                <a16:creationId xmlns:a16="http://schemas.microsoft.com/office/drawing/2014/main" id="{9572F693-817E-60FD-6C27-340D25657704}"/>
              </a:ext>
            </a:extLst>
          </p:cNvPr>
          <p:cNvSpPr/>
          <p:nvPr/>
        </p:nvSpPr>
        <p:spPr bwMode="auto">
          <a:xfrm>
            <a:off x="3558893" y="4705059"/>
            <a:ext cx="3200400" cy="661321"/>
          </a:xfrm>
          <a:prstGeom prst="homePlate">
            <a:avLst/>
          </a:prstGeom>
          <a:solidFill>
            <a:schemeClr val="tx2">
              <a:lumMod val="65000"/>
              <a:lumOff val="35000"/>
            </a:schemeClr>
          </a:solidFill>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algn="ctr" defTabSz="912813">
              <a:spcBef>
                <a:spcPct val="20000"/>
              </a:spcBef>
            </a:pPr>
            <a:r>
              <a:rPr lang="de-DE" sz="1600" b="1" dirty="0">
                <a:solidFill>
                  <a:schemeClr val="bg1"/>
                </a:solidFill>
                <a:latin typeface="Arial" charset="0"/>
                <a:ea typeface="ＭＳ Ｐゴシック" pitchFamily="34" charset="-128"/>
              </a:rPr>
              <a:t>Digital </a:t>
            </a:r>
            <a:r>
              <a:rPr lang="de-DE" sz="1600" b="1" dirty="0" err="1">
                <a:solidFill>
                  <a:schemeClr val="bg1"/>
                </a:solidFill>
                <a:latin typeface="Arial" charset="0"/>
                <a:ea typeface="ＭＳ Ｐゴシック" pitchFamily="34" charset="-128"/>
              </a:rPr>
              <a:t>Production</a:t>
            </a:r>
            <a:endParaRPr lang="de-DE" sz="1600" b="1" dirty="0">
              <a:solidFill>
                <a:schemeClr val="bg1"/>
              </a:solidFill>
              <a:latin typeface="Arial" charset="0"/>
              <a:ea typeface="ＭＳ Ｐゴシック" pitchFamily="34" charset="-128"/>
            </a:endParaRPr>
          </a:p>
        </p:txBody>
      </p:sp>
      <p:sp>
        <p:nvSpPr>
          <p:cNvPr id="3" name="Titel 2"/>
          <p:cNvSpPr>
            <a:spLocks noGrp="1"/>
          </p:cNvSpPr>
          <p:nvPr>
            <p:ph type="title"/>
          </p:nvPr>
        </p:nvSpPr>
        <p:spPr>
          <a:xfrm>
            <a:off x="409266" y="288151"/>
            <a:ext cx="9410700" cy="1143000"/>
          </a:xfrm>
        </p:spPr>
        <p:txBody>
          <a:bodyPr/>
          <a:lstStyle/>
          <a:p>
            <a:r>
              <a:rPr lang="de-DE" dirty="0">
                <a:cs typeface="Arial"/>
              </a:rPr>
              <a:t>Wie wir uns in Zukunft darstellen möchten…</a:t>
            </a:r>
            <a:endParaRPr lang="de-DE" dirty="0"/>
          </a:p>
        </p:txBody>
      </p:sp>
      <p:sp>
        <p:nvSpPr>
          <p:cNvPr id="6" name="Inhaltsplatzhalter 5"/>
          <p:cNvSpPr>
            <a:spLocks noGrp="1"/>
          </p:cNvSpPr>
          <p:nvPr>
            <p:ph idx="1"/>
          </p:nvPr>
        </p:nvSpPr>
        <p:spPr>
          <a:xfrm>
            <a:off x="612951" y="1754521"/>
            <a:ext cx="9105089" cy="2710800"/>
          </a:xfrm>
        </p:spPr>
        <p:txBody>
          <a:bodyPr/>
          <a:lstStyle/>
          <a:p>
            <a:pPr>
              <a:buFont typeface="Arial" panose="020B0604020202020204" pitchFamily="34" charset="0"/>
              <a:buChar char="•"/>
            </a:pPr>
            <a:r>
              <a:rPr lang="de-DE" sz="1600" dirty="0">
                <a:solidFill>
                  <a:schemeClr val="accent6">
                    <a:lumMod val="75000"/>
                  </a:schemeClr>
                </a:solidFill>
                <a:latin typeface="+mj-lt"/>
                <a:ea typeface="+mj-ea"/>
                <a:cs typeface="Arial"/>
              </a:rPr>
              <a:t>mit neuer Studienrichtung </a:t>
            </a:r>
            <a:r>
              <a:rPr lang="de-DE" sz="1600" b="1" i="1" dirty="0">
                <a:solidFill>
                  <a:srgbClr val="FF0000"/>
                </a:solidFill>
                <a:latin typeface="+mj-lt"/>
                <a:ea typeface="+mj-ea"/>
                <a:cs typeface="Arial"/>
              </a:rPr>
              <a:t>„Allgemeines Wirtschaftsingenieurwesen“ </a:t>
            </a:r>
            <a:r>
              <a:rPr lang="de-DE" sz="1600" dirty="0">
                <a:solidFill>
                  <a:schemeClr val="accent6">
                    <a:lumMod val="75000"/>
                  </a:schemeClr>
                </a:solidFill>
                <a:latin typeface="+mj-lt"/>
                <a:ea typeface="+mj-ea"/>
                <a:cs typeface="Arial"/>
              </a:rPr>
              <a:t>ab 2024</a:t>
            </a:r>
          </a:p>
          <a:p>
            <a:pPr>
              <a:buFont typeface="Arial" panose="020B0604020202020204" pitchFamily="34" charset="0"/>
              <a:buChar char="•"/>
            </a:pPr>
            <a:endParaRPr lang="de-DE" sz="400" b="1" i="1" dirty="0">
              <a:solidFill>
                <a:srgbClr val="FF0000"/>
              </a:solidFill>
              <a:latin typeface="+mj-lt"/>
              <a:ea typeface="+mj-ea"/>
              <a:cs typeface="Arial"/>
            </a:endParaRPr>
          </a:p>
          <a:p>
            <a:pPr>
              <a:buFont typeface="Arial" panose="020B0604020202020204" pitchFamily="34" charset="0"/>
              <a:buChar char="•"/>
            </a:pPr>
            <a:r>
              <a:rPr lang="de-DE" sz="1600" dirty="0">
                <a:solidFill>
                  <a:schemeClr val="tx1">
                    <a:lumMod val="65000"/>
                    <a:lumOff val="35000"/>
                  </a:schemeClr>
                </a:solidFill>
                <a:latin typeface="+mj-lt"/>
                <a:ea typeface="+mj-ea"/>
                <a:cs typeface="Arial"/>
              </a:rPr>
              <a:t>Beworben werden die </a:t>
            </a:r>
            <a:r>
              <a:rPr lang="de-DE" sz="1600" u="sng" dirty="0">
                <a:solidFill>
                  <a:schemeClr val="tx1">
                    <a:lumMod val="65000"/>
                    <a:lumOff val="35000"/>
                  </a:schemeClr>
                </a:solidFill>
                <a:latin typeface="+mj-lt"/>
                <a:ea typeface="+mj-ea"/>
                <a:cs typeface="Arial"/>
              </a:rPr>
              <a:t>Studienschwerpunkte</a:t>
            </a:r>
          </a:p>
          <a:p>
            <a:pPr lvl="1">
              <a:buFont typeface="Arial" panose="020B0604020202020204" pitchFamily="34" charset="0"/>
              <a:buChar char="•"/>
            </a:pPr>
            <a:r>
              <a:rPr lang="de-DE" sz="1600" b="1" i="1" dirty="0">
                <a:solidFill>
                  <a:schemeClr val="accent1"/>
                </a:solidFill>
              </a:rPr>
              <a:t>Innovations- und Produktmanagement</a:t>
            </a:r>
          </a:p>
          <a:p>
            <a:pPr lvl="1">
              <a:buFont typeface="Arial" panose="020B0604020202020204" pitchFamily="34" charset="0"/>
              <a:buChar char="•"/>
            </a:pPr>
            <a:r>
              <a:rPr lang="de-DE" sz="1600" b="1" i="1" dirty="0">
                <a:solidFill>
                  <a:schemeClr val="accent1"/>
                </a:solidFill>
              </a:rPr>
              <a:t>Internationaler Vertrieb</a:t>
            </a:r>
          </a:p>
          <a:p>
            <a:pPr lvl="1">
              <a:buFont typeface="Arial" panose="020B0604020202020204" pitchFamily="34" charset="0"/>
              <a:buChar char="•"/>
            </a:pPr>
            <a:r>
              <a:rPr lang="de-DE" sz="1600" b="1" i="1" dirty="0">
                <a:solidFill>
                  <a:schemeClr val="accent1"/>
                </a:solidFill>
              </a:rPr>
              <a:t>Digital </a:t>
            </a:r>
            <a:r>
              <a:rPr lang="de-DE" sz="1600" b="1" i="1" dirty="0" err="1">
                <a:solidFill>
                  <a:schemeClr val="accent1"/>
                </a:solidFill>
              </a:rPr>
              <a:t>Production</a:t>
            </a:r>
            <a:endParaRPr lang="de-DE" sz="1600" b="1" i="1" dirty="0">
              <a:solidFill>
                <a:schemeClr val="accent1"/>
              </a:solidFill>
            </a:endParaRPr>
          </a:p>
          <a:p>
            <a:pPr lvl="1">
              <a:buFont typeface="Arial" panose="020B0604020202020204" pitchFamily="34" charset="0"/>
              <a:buChar char="•"/>
            </a:pPr>
            <a:r>
              <a:rPr lang="de-DE" sz="1600" b="1" i="1" dirty="0" err="1">
                <a:solidFill>
                  <a:schemeClr val="accent1"/>
                </a:solidFill>
              </a:rPr>
              <a:t>Sustainable</a:t>
            </a:r>
            <a:r>
              <a:rPr lang="de-DE" sz="1600" b="1" i="1" dirty="0">
                <a:solidFill>
                  <a:schemeClr val="accent1"/>
                </a:solidFill>
              </a:rPr>
              <a:t> </a:t>
            </a:r>
            <a:r>
              <a:rPr lang="de-DE" sz="1600" b="1" i="1" dirty="0" err="1">
                <a:solidFill>
                  <a:schemeClr val="accent1"/>
                </a:solidFill>
              </a:rPr>
              <a:t>Procurement</a:t>
            </a:r>
            <a:r>
              <a:rPr lang="de-DE" sz="1600" b="1" i="1" dirty="0">
                <a:solidFill>
                  <a:schemeClr val="accent1"/>
                </a:solidFill>
              </a:rPr>
              <a:t> and Material Science</a:t>
            </a:r>
          </a:p>
          <a:p>
            <a:pPr lvl="1">
              <a:buFont typeface="Arial" panose="020B0604020202020204" pitchFamily="34" charset="0"/>
              <a:buChar char="•"/>
            </a:pPr>
            <a:endParaRPr lang="de-DE" sz="400" i="1" dirty="0">
              <a:solidFill>
                <a:schemeClr val="tx1">
                  <a:lumMod val="65000"/>
                  <a:lumOff val="35000"/>
                </a:schemeClr>
              </a:solidFill>
              <a:latin typeface="+mj-lt"/>
              <a:ea typeface="+mj-ea"/>
              <a:cs typeface="Arial"/>
            </a:endParaRPr>
          </a:p>
          <a:p>
            <a:pPr marL="0" indent="0">
              <a:spcBef>
                <a:spcPct val="0"/>
              </a:spcBef>
            </a:pPr>
            <a:r>
              <a:rPr lang="de-DE" sz="1600" dirty="0">
                <a:solidFill>
                  <a:schemeClr val="accent6">
                    <a:lumMod val="75000"/>
                  </a:schemeClr>
                </a:solidFill>
                <a:latin typeface="+mj-lt"/>
                <a:ea typeface="+mj-ea"/>
                <a:cs typeface="Arial"/>
              </a:rPr>
              <a:t>Die Studienrichtung Allgemeines Wirtschaftsingenieurwesen deckt somit zukünftig die gesamte Wertschöpfungskette und die Methodenkompetenzen entlang des Life </a:t>
            </a:r>
            <a:r>
              <a:rPr lang="de-DE" sz="1600" dirty="0" err="1">
                <a:solidFill>
                  <a:schemeClr val="accent6">
                    <a:lumMod val="75000"/>
                  </a:schemeClr>
                </a:solidFill>
                <a:latin typeface="+mj-lt"/>
                <a:ea typeface="+mj-ea"/>
                <a:cs typeface="Arial"/>
              </a:rPr>
              <a:t>Cycles</a:t>
            </a:r>
            <a:r>
              <a:rPr lang="de-DE" sz="1600" dirty="0">
                <a:solidFill>
                  <a:schemeClr val="accent6">
                    <a:lumMod val="75000"/>
                  </a:schemeClr>
                </a:solidFill>
                <a:latin typeface="+mj-lt"/>
                <a:ea typeface="+mj-ea"/>
                <a:cs typeface="Arial"/>
              </a:rPr>
              <a:t> im Sinne des</a:t>
            </a:r>
            <a:br>
              <a:rPr lang="de-DE" sz="1600" dirty="0">
                <a:solidFill>
                  <a:schemeClr val="accent6">
                    <a:lumMod val="75000"/>
                  </a:schemeClr>
                </a:solidFill>
                <a:latin typeface="+mj-lt"/>
                <a:ea typeface="+mj-ea"/>
                <a:cs typeface="Arial"/>
              </a:rPr>
            </a:br>
            <a:r>
              <a:rPr lang="de-DE" b="1" i="1" dirty="0">
                <a:solidFill>
                  <a:srgbClr val="FF0000"/>
                </a:solidFill>
                <a:latin typeface="+mj-lt"/>
                <a:ea typeface="+mj-ea"/>
                <a:cs typeface="Arial"/>
              </a:rPr>
              <a:t>Smart </a:t>
            </a:r>
            <a:r>
              <a:rPr lang="de-DE" b="1" i="1" dirty="0" err="1">
                <a:solidFill>
                  <a:srgbClr val="FF0000"/>
                </a:solidFill>
                <a:latin typeface="+mj-lt"/>
                <a:ea typeface="+mj-ea"/>
                <a:cs typeface="Arial"/>
              </a:rPr>
              <a:t>Operations</a:t>
            </a:r>
            <a:r>
              <a:rPr lang="de-DE" b="1" i="1" dirty="0">
                <a:solidFill>
                  <a:srgbClr val="FF0000"/>
                </a:solidFill>
                <a:latin typeface="+mj-lt"/>
                <a:ea typeface="+mj-ea"/>
                <a:cs typeface="Arial"/>
              </a:rPr>
              <a:t> Management </a:t>
            </a:r>
            <a:r>
              <a:rPr lang="de-DE" sz="1600" dirty="0">
                <a:solidFill>
                  <a:schemeClr val="accent6">
                    <a:lumMod val="75000"/>
                  </a:schemeClr>
                </a:solidFill>
                <a:latin typeface="+mj-lt"/>
                <a:ea typeface="+mj-ea"/>
                <a:cs typeface="Arial"/>
              </a:rPr>
              <a:t>ab.</a:t>
            </a:r>
          </a:p>
          <a:p>
            <a:pPr marL="0" indent="0">
              <a:spcBef>
                <a:spcPct val="0"/>
              </a:spcBef>
            </a:pPr>
            <a:endParaRPr lang="de-DE" sz="1600" dirty="0">
              <a:solidFill>
                <a:schemeClr val="accent6">
                  <a:lumMod val="75000"/>
                </a:schemeClr>
              </a:solidFill>
              <a:latin typeface="+mj-lt"/>
              <a:ea typeface="+mj-ea"/>
              <a:cs typeface="Arial"/>
            </a:endParaRPr>
          </a:p>
        </p:txBody>
      </p:sp>
      <p:sp>
        <p:nvSpPr>
          <p:cNvPr id="2" name="Pfeil: Fünfeck 1">
            <a:extLst>
              <a:ext uri="{FF2B5EF4-FFF2-40B4-BE49-F238E27FC236}">
                <a16:creationId xmlns:a16="http://schemas.microsoft.com/office/drawing/2014/main" id="{5EC82423-C254-E36F-AE86-1ACC2E454BDD}"/>
              </a:ext>
            </a:extLst>
          </p:cNvPr>
          <p:cNvSpPr/>
          <p:nvPr/>
        </p:nvSpPr>
        <p:spPr bwMode="auto">
          <a:xfrm>
            <a:off x="685806" y="4706534"/>
            <a:ext cx="3200400" cy="661321"/>
          </a:xfrm>
          <a:prstGeom prst="homePlate">
            <a:avLst/>
          </a:prstGeom>
          <a:solidFill>
            <a:schemeClr val="accent5">
              <a:lumMod val="75000"/>
            </a:schemeClr>
          </a:solidFill>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2813" rtl="0" eaLnBrk="1" fontAlgn="base" latinLnBrk="0" hangingPunct="1">
              <a:lnSpc>
                <a:spcPct val="100000"/>
              </a:lnSpc>
              <a:spcBef>
                <a:spcPct val="20000"/>
              </a:spcBef>
              <a:spcAft>
                <a:spcPct val="0"/>
              </a:spcAft>
              <a:buClrTx/>
              <a:buSzTx/>
              <a:buFontTx/>
              <a:buNone/>
              <a:tabLst/>
            </a:pPr>
            <a:r>
              <a:rPr lang="de-DE" sz="1600" b="1" dirty="0" err="1">
                <a:solidFill>
                  <a:schemeClr val="bg1"/>
                </a:solidFill>
                <a:latin typeface="Arial" charset="0"/>
                <a:ea typeface="ＭＳ Ｐゴシック" pitchFamily="34" charset="-128"/>
              </a:rPr>
              <a:t>Sustainable</a:t>
            </a:r>
            <a:r>
              <a:rPr lang="de-DE" sz="1600" b="1" dirty="0">
                <a:solidFill>
                  <a:schemeClr val="bg1"/>
                </a:solidFill>
                <a:latin typeface="Arial" charset="0"/>
                <a:ea typeface="ＭＳ Ｐゴシック" pitchFamily="34" charset="-128"/>
              </a:rPr>
              <a:t> </a:t>
            </a:r>
            <a:r>
              <a:rPr lang="de-DE" sz="1600" b="1" dirty="0" err="1">
                <a:solidFill>
                  <a:schemeClr val="bg1"/>
                </a:solidFill>
                <a:latin typeface="Arial" charset="0"/>
                <a:ea typeface="ＭＳ Ｐゴシック" pitchFamily="34" charset="-128"/>
              </a:rPr>
              <a:t>Procurement</a:t>
            </a:r>
            <a:r>
              <a:rPr lang="de-DE" sz="1600" b="1" dirty="0">
                <a:solidFill>
                  <a:schemeClr val="bg1"/>
                </a:solidFill>
                <a:latin typeface="Arial" charset="0"/>
                <a:ea typeface="ＭＳ Ｐゴシック" pitchFamily="34" charset="-128"/>
              </a:rPr>
              <a:t> &amp; Material Science</a:t>
            </a:r>
            <a:endParaRPr kumimoji="0" lang="de-DE" sz="1600" b="1" i="0" u="none" strike="noStrike" cap="none" normalizeH="0" baseline="0" dirty="0">
              <a:ln>
                <a:noFill/>
              </a:ln>
              <a:solidFill>
                <a:schemeClr val="bg1"/>
              </a:solidFill>
              <a:effectLst/>
              <a:latin typeface="Arial" charset="0"/>
              <a:ea typeface="ＭＳ Ｐゴシック" pitchFamily="34" charset="-128"/>
            </a:endParaRPr>
          </a:p>
        </p:txBody>
      </p:sp>
      <p:sp>
        <p:nvSpPr>
          <p:cNvPr id="12" name="Pfeil: Fünfeck 11">
            <a:extLst>
              <a:ext uri="{FF2B5EF4-FFF2-40B4-BE49-F238E27FC236}">
                <a16:creationId xmlns:a16="http://schemas.microsoft.com/office/drawing/2014/main" id="{F30ADB24-6AB5-78E3-30E4-69349DF72B62}"/>
              </a:ext>
            </a:extLst>
          </p:cNvPr>
          <p:cNvSpPr/>
          <p:nvPr/>
        </p:nvSpPr>
        <p:spPr bwMode="auto">
          <a:xfrm>
            <a:off x="685806" y="5378015"/>
            <a:ext cx="8941934" cy="661321"/>
          </a:xfrm>
          <a:prstGeom prst="homePlate">
            <a:avLst/>
          </a:prstGeom>
          <a:solidFill>
            <a:schemeClr val="accent1"/>
          </a:solidFill>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2813" rtl="0" eaLnBrk="1" fontAlgn="base" latinLnBrk="0" hangingPunct="1">
              <a:lnSpc>
                <a:spcPct val="100000"/>
              </a:lnSpc>
              <a:spcBef>
                <a:spcPct val="20000"/>
              </a:spcBef>
              <a:spcAft>
                <a:spcPct val="0"/>
              </a:spcAft>
              <a:buClrTx/>
              <a:buSzTx/>
              <a:buFontTx/>
              <a:buNone/>
              <a:tabLst/>
            </a:pPr>
            <a:r>
              <a:rPr lang="de-DE" sz="1600" b="1" dirty="0">
                <a:solidFill>
                  <a:schemeClr val="bg1"/>
                </a:solidFill>
                <a:latin typeface="Arial" charset="0"/>
                <a:ea typeface="ＭＳ Ｐゴシック" pitchFamily="34" charset="-128"/>
              </a:rPr>
              <a:t>Innovations- und Produktmanagement  </a:t>
            </a:r>
            <a:endParaRPr kumimoji="0" lang="de-DE" sz="1600" b="1" i="0" u="none" strike="noStrike" cap="none" normalizeH="0" baseline="0" dirty="0">
              <a:ln>
                <a:noFill/>
              </a:ln>
              <a:solidFill>
                <a:schemeClr val="bg1"/>
              </a:solidFill>
              <a:effectLst/>
              <a:latin typeface="Arial" charset="0"/>
              <a:ea typeface="ＭＳ Ｐゴシック" pitchFamily="34" charset="-128"/>
            </a:endParaRPr>
          </a:p>
        </p:txBody>
      </p:sp>
    </p:spTree>
    <p:extLst>
      <p:ext uri="{BB962C8B-B14F-4D97-AF65-F5344CB8AC3E}">
        <p14:creationId xmlns:p14="http://schemas.microsoft.com/office/powerpoint/2010/main" val="3150104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Gerade Verbindung 15"/>
          <p:cNvCxnSpPr/>
          <p:nvPr/>
        </p:nvCxnSpPr>
        <p:spPr bwMode="auto">
          <a:xfrm>
            <a:off x="704528" y="2342478"/>
            <a:ext cx="4334800" cy="0"/>
          </a:xfrm>
          <a:prstGeom prst="line">
            <a:avLst/>
          </a:prstGeom>
          <a:noFill/>
          <a:ln w="2857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4" name="Gerade Verbindung 13"/>
          <p:cNvCxnSpPr/>
          <p:nvPr/>
        </p:nvCxnSpPr>
        <p:spPr bwMode="auto">
          <a:xfrm>
            <a:off x="704528" y="3450591"/>
            <a:ext cx="4161762" cy="0"/>
          </a:xfrm>
          <a:prstGeom prst="line">
            <a:avLst/>
          </a:prstGeom>
          <a:noFill/>
          <a:ln w="2857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 name="Titel 2"/>
          <p:cNvSpPr>
            <a:spLocks noGrp="1"/>
          </p:cNvSpPr>
          <p:nvPr>
            <p:ph type="title"/>
          </p:nvPr>
        </p:nvSpPr>
        <p:spPr>
          <a:xfrm>
            <a:off x="495300" y="274638"/>
            <a:ext cx="7121525" cy="911990"/>
          </a:xfrm>
        </p:spPr>
        <p:txBody>
          <a:bodyPr/>
          <a:lstStyle/>
          <a:p>
            <a:r>
              <a:rPr lang="de-DE" dirty="0"/>
              <a:t>Studienmodell WIW Stuttgart (ab 2024)</a:t>
            </a:r>
          </a:p>
        </p:txBody>
      </p:sp>
      <p:sp>
        <p:nvSpPr>
          <p:cNvPr id="4" name="Foliennummernplatzhalter 3"/>
          <p:cNvSpPr>
            <a:spLocks noGrp="1"/>
          </p:cNvSpPr>
          <p:nvPr>
            <p:ph type="sldNum" sz="quarter" idx="4294967295"/>
          </p:nvPr>
        </p:nvSpPr>
        <p:spPr>
          <a:xfrm>
            <a:off x="8458200" y="6297613"/>
            <a:ext cx="914400" cy="457200"/>
          </a:xfrm>
          <a:prstGeom prst="rect">
            <a:avLst/>
          </a:prstGeom>
        </p:spPr>
        <p:txBody>
          <a:bodyPr/>
          <a:lstStyle/>
          <a:p>
            <a:r>
              <a:rPr lang="de-DE">
                <a:latin typeface="Calibri" panose="020F0502020204030204" pitchFamily="34" charset="0"/>
              </a:rPr>
              <a:t>Seite </a:t>
            </a:r>
            <a:fld id="{F621ED97-B3ED-4802-946A-7E05B75B5440}" type="slidenum">
              <a:rPr lang="de-DE" smtClean="0">
                <a:latin typeface="Calibri" panose="020F0502020204030204" pitchFamily="34" charset="0"/>
              </a:rPr>
              <a:pPr/>
              <a:t>3</a:t>
            </a:fld>
            <a:endParaRPr lang="de-DE">
              <a:latin typeface="Calibri" panose="020F0502020204030204" pitchFamily="34" charset="0"/>
            </a:endParaRPr>
          </a:p>
        </p:txBody>
      </p:sp>
      <p:sp>
        <p:nvSpPr>
          <p:cNvPr id="6" name="Rechteck 5"/>
          <p:cNvSpPr/>
          <p:nvPr/>
        </p:nvSpPr>
        <p:spPr bwMode="auto">
          <a:xfrm>
            <a:off x="2285574" y="1295213"/>
            <a:ext cx="1487640" cy="1501786"/>
          </a:xfrm>
          <a:prstGeom prst="rect">
            <a:avLst/>
          </a:prstGeom>
          <a:solidFill>
            <a:schemeClr val="accent3">
              <a:lumMod val="20000"/>
              <a:lumOff val="80000"/>
            </a:schemeClr>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912813"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dirty="0">
                <a:ln>
                  <a:noFill/>
                </a:ln>
                <a:solidFill>
                  <a:schemeClr val="tx1"/>
                </a:solidFill>
                <a:effectLst/>
                <a:latin typeface="Calibri" panose="020F0502020204030204" pitchFamily="34" charset="0"/>
                <a:ea typeface="ＭＳ Ｐゴシック" pitchFamily="34" charset="-128"/>
              </a:rPr>
              <a:t>WIW – </a:t>
            </a:r>
            <a:r>
              <a:rPr lang="de-DE" sz="1600" dirty="0">
                <a:latin typeface="Calibri" panose="020F0502020204030204" pitchFamily="34" charset="0"/>
                <a:ea typeface="ＭＳ Ｐゴシック" pitchFamily="34" charset="-128"/>
              </a:rPr>
              <a:t>Studienrichtung </a:t>
            </a:r>
            <a:br>
              <a:rPr lang="de-DE" sz="1600" dirty="0">
                <a:latin typeface="Calibri" panose="020F0502020204030204" pitchFamily="34" charset="0"/>
                <a:ea typeface="ＭＳ Ｐゴシック" pitchFamily="34" charset="-128"/>
              </a:rPr>
            </a:br>
            <a:r>
              <a:rPr lang="de-DE" sz="1600" dirty="0">
                <a:latin typeface="Calibri" panose="020F0502020204030204" pitchFamily="34" charset="0"/>
                <a:ea typeface="ＭＳ Ｐゴシック" pitchFamily="34" charset="-128"/>
              </a:rPr>
              <a:t>Allgemeines Wirtschafts-</a:t>
            </a:r>
            <a:r>
              <a:rPr lang="de-DE" sz="1600" dirty="0" err="1">
                <a:latin typeface="Calibri" panose="020F0502020204030204" pitchFamily="34" charset="0"/>
                <a:ea typeface="ＭＳ Ｐゴシック" pitchFamily="34" charset="-128"/>
              </a:rPr>
              <a:t>ingenieurwesen</a:t>
            </a:r>
            <a:endParaRPr kumimoji="0" lang="de-DE" sz="1600" b="0" i="0" u="none" strike="noStrike" cap="none" normalizeH="0" baseline="0" dirty="0">
              <a:ln>
                <a:noFill/>
              </a:ln>
              <a:solidFill>
                <a:schemeClr val="tx1"/>
              </a:solidFill>
              <a:effectLst/>
              <a:latin typeface="Calibri" panose="020F0502020204030204" pitchFamily="34" charset="0"/>
              <a:ea typeface="ＭＳ Ｐゴシック" pitchFamily="34" charset="-128"/>
            </a:endParaRPr>
          </a:p>
        </p:txBody>
      </p:sp>
      <p:sp>
        <p:nvSpPr>
          <p:cNvPr id="11" name="Rechteck 10"/>
          <p:cNvSpPr/>
          <p:nvPr/>
        </p:nvSpPr>
        <p:spPr bwMode="auto">
          <a:xfrm>
            <a:off x="4253148" y="1292327"/>
            <a:ext cx="720080" cy="3216362"/>
          </a:xfrm>
          <a:prstGeom prst="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rot="0" spcFirstLastPara="0" vertOverflow="overflow" horzOverflow="overflow" vert="vert270" wrap="square" lIns="91440" tIns="45720" rIns="91440" bIns="45720" numCol="1" spcCol="0" rtlCol="0" fromWordArt="0" anchor="t" anchorCtr="0" forceAA="0" compatLnSpc="1">
            <a:prstTxWarp prst="textNoShape">
              <a:avLst/>
            </a:prstTxWarp>
            <a:noAutofit/>
          </a:bodyPr>
          <a:lstStyle/>
          <a:p>
            <a:pPr algn="ctr" defTabSz="912813">
              <a:spcBef>
                <a:spcPct val="20000"/>
              </a:spcBef>
            </a:pPr>
            <a:r>
              <a:rPr lang="de-DE" sz="1600" dirty="0">
                <a:latin typeface="Calibri" panose="020F0502020204030204" pitchFamily="34" charset="0"/>
                <a:ea typeface="ＭＳ Ｐゴシック" pitchFamily="34" charset="-128"/>
              </a:rPr>
              <a:t>WIW – Studienrichtung Elektrotechnik</a:t>
            </a:r>
          </a:p>
        </p:txBody>
      </p:sp>
      <p:sp>
        <p:nvSpPr>
          <p:cNvPr id="17" name="Textfeld 16"/>
          <p:cNvSpPr txBox="1"/>
          <p:nvPr/>
        </p:nvSpPr>
        <p:spPr>
          <a:xfrm>
            <a:off x="420758" y="3782638"/>
            <a:ext cx="1940531" cy="584775"/>
          </a:xfrm>
          <a:prstGeom prst="rect">
            <a:avLst/>
          </a:prstGeom>
          <a:noFill/>
        </p:spPr>
        <p:txBody>
          <a:bodyPr wrap="none" rtlCol="0">
            <a:spAutoFit/>
          </a:bodyPr>
          <a:lstStyle/>
          <a:p>
            <a:r>
              <a:rPr lang="de-DE" sz="1600" dirty="0">
                <a:solidFill>
                  <a:srgbClr val="002060"/>
                </a:solidFill>
                <a:latin typeface="Calibri" panose="020F0502020204030204" pitchFamily="34" charset="0"/>
              </a:rPr>
              <a:t>3. Studienjahr: ggfs. </a:t>
            </a:r>
            <a:br>
              <a:rPr lang="de-DE" sz="1600" dirty="0">
                <a:solidFill>
                  <a:srgbClr val="002060"/>
                </a:solidFill>
                <a:latin typeface="Calibri" panose="020F0502020204030204" pitchFamily="34" charset="0"/>
              </a:rPr>
            </a:br>
            <a:r>
              <a:rPr lang="de-DE" sz="1600" b="1" dirty="0">
                <a:solidFill>
                  <a:srgbClr val="002060"/>
                </a:solidFill>
                <a:latin typeface="Calibri" panose="020F0502020204030204" pitchFamily="34" charset="0"/>
              </a:rPr>
              <a:t>Studienschwerpunkt</a:t>
            </a:r>
          </a:p>
        </p:txBody>
      </p:sp>
      <p:sp>
        <p:nvSpPr>
          <p:cNvPr id="18" name="Textfeld 17"/>
          <p:cNvSpPr txBox="1"/>
          <p:nvPr/>
        </p:nvSpPr>
        <p:spPr>
          <a:xfrm>
            <a:off x="420758" y="2724004"/>
            <a:ext cx="1348446" cy="338554"/>
          </a:xfrm>
          <a:prstGeom prst="rect">
            <a:avLst/>
          </a:prstGeom>
          <a:noFill/>
        </p:spPr>
        <p:txBody>
          <a:bodyPr wrap="none" rtlCol="0">
            <a:spAutoFit/>
          </a:bodyPr>
          <a:lstStyle/>
          <a:p>
            <a:r>
              <a:rPr lang="de-DE" sz="1600" dirty="0">
                <a:solidFill>
                  <a:srgbClr val="002060"/>
                </a:solidFill>
                <a:latin typeface="Calibri" panose="020F0502020204030204" pitchFamily="34" charset="0"/>
              </a:rPr>
              <a:t>2. Studienjahr</a:t>
            </a:r>
          </a:p>
        </p:txBody>
      </p:sp>
      <p:sp>
        <p:nvSpPr>
          <p:cNvPr id="19" name="Textfeld 18"/>
          <p:cNvSpPr txBox="1"/>
          <p:nvPr/>
        </p:nvSpPr>
        <p:spPr>
          <a:xfrm>
            <a:off x="420758" y="1622398"/>
            <a:ext cx="1348446" cy="338554"/>
          </a:xfrm>
          <a:prstGeom prst="rect">
            <a:avLst/>
          </a:prstGeom>
          <a:noFill/>
        </p:spPr>
        <p:txBody>
          <a:bodyPr wrap="none" rtlCol="0">
            <a:spAutoFit/>
          </a:bodyPr>
          <a:lstStyle/>
          <a:p>
            <a:r>
              <a:rPr lang="de-DE" sz="1600" dirty="0">
                <a:solidFill>
                  <a:srgbClr val="002060"/>
                </a:solidFill>
                <a:latin typeface="Calibri" panose="020F0502020204030204" pitchFamily="34" charset="0"/>
              </a:rPr>
              <a:t>1. Studienjahr</a:t>
            </a:r>
          </a:p>
        </p:txBody>
      </p:sp>
      <p:sp>
        <p:nvSpPr>
          <p:cNvPr id="22" name="Rechteck 21"/>
          <p:cNvSpPr/>
          <p:nvPr/>
        </p:nvSpPr>
        <p:spPr bwMode="auto">
          <a:xfrm>
            <a:off x="3066513" y="2864181"/>
            <a:ext cx="357832" cy="1644509"/>
          </a:xfrm>
          <a:prstGeom prst="rect">
            <a:avLst/>
          </a:prstGeom>
          <a:solidFill>
            <a:schemeClr val="accent3">
              <a:lumMod val="20000"/>
              <a:lumOff val="80000"/>
            </a:schemeClr>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912813" rtl="0" eaLnBrk="1" fontAlgn="base" latinLnBrk="0" hangingPunct="1">
              <a:lnSpc>
                <a:spcPct val="100000"/>
              </a:lnSpc>
              <a:spcBef>
                <a:spcPct val="20000"/>
              </a:spcBef>
              <a:spcAft>
                <a:spcPct val="0"/>
              </a:spcAft>
              <a:buClrTx/>
              <a:buSzTx/>
              <a:buFontTx/>
              <a:buNone/>
              <a:tabLst/>
            </a:pPr>
            <a:r>
              <a:rPr lang="de-DE" sz="1600" dirty="0">
                <a:solidFill>
                  <a:srgbClr val="E2001A"/>
                </a:solidFill>
                <a:latin typeface="Calibri" panose="020F0502020204030204" pitchFamily="34" charset="0"/>
                <a:ea typeface="ＭＳ Ｐゴシック" pitchFamily="34" charset="-128"/>
              </a:rPr>
              <a:t>Digital</a:t>
            </a:r>
            <a:r>
              <a:rPr lang="de-DE" sz="1600" dirty="0">
                <a:latin typeface="Calibri" panose="020F0502020204030204" pitchFamily="34" charset="0"/>
                <a:ea typeface="ＭＳ Ｐゴシック" pitchFamily="34" charset="-128"/>
              </a:rPr>
              <a:t> </a:t>
            </a:r>
            <a:r>
              <a:rPr lang="de-DE" sz="1600" dirty="0" err="1">
                <a:solidFill>
                  <a:srgbClr val="FF0000"/>
                </a:solidFill>
                <a:latin typeface="Calibri" panose="020F0502020204030204" pitchFamily="34" charset="0"/>
                <a:ea typeface="ＭＳ Ｐゴシック" pitchFamily="34" charset="-128"/>
              </a:rPr>
              <a:t>Production</a:t>
            </a:r>
            <a:endParaRPr kumimoji="0" lang="de-DE" sz="1600" b="0" i="0" u="none" strike="noStrike" cap="none" normalizeH="0" baseline="0" dirty="0">
              <a:ln>
                <a:noFill/>
              </a:ln>
              <a:solidFill>
                <a:srgbClr val="FF0000"/>
              </a:solidFill>
              <a:effectLst/>
              <a:latin typeface="Calibri" panose="020F0502020204030204" pitchFamily="34" charset="0"/>
              <a:ea typeface="ＭＳ Ｐゴシック" pitchFamily="34" charset="-128"/>
            </a:endParaRPr>
          </a:p>
        </p:txBody>
      </p:sp>
      <p:sp>
        <p:nvSpPr>
          <p:cNvPr id="23" name="Rechteck 22"/>
          <p:cNvSpPr/>
          <p:nvPr/>
        </p:nvSpPr>
        <p:spPr bwMode="auto">
          <a:xfrm>
            <a:off x="2305223" y="2864181"/>
            <a:ext cx="323631" cy="1644509"/>
          </a:xfrm>
          <a:prstGeom prst="rect">
            <a:avLst/>
          </a:prstGeom>
          <a:solidFill>
            <a:schemeClr val="accent3">
              <a:lumMod val="20000"/>
              <a:lumOff val="80000"/>
            </a:schemeClr>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912813" rtl="0" eaLnBrk="1" fontAlgn="base" latinLnBrk="0" hangingPunct="1">
              <a:lnSpc>
                <a:spcPct val="100000"/>
              </a:lnSpc>
              <a:spcBef>
                <a:spcPct val="20000"/>
              </a:spcBef>
              <a:spcAft>
                <a:spcPct val="0"/>
              </a:spcAft>
              <a:buClrTx/>
              <a:buSzTx/>
              <a:buFontTx/>
              <a:buNone/>
              <a:tabLst/>
            </a:pPr>
            <a:r>
              <a:rPr lang="de-DE" sz="1600" dirty="0" err="1">
                <a:latin typeface="Calibri" panose="020F0502020204030204" pitchFamily="34" charset="0"/>
                <a:ea typeface="ＭＳ Ｐゴシック" pitchFamily="34" charset="-128"/>
              </a:rPr>
              <a:t>Inno</a:t>
            </a:r>
            <a:r>
              <a:rPr lang="de-DE" sz="1600" dirty="0">
                <a:latin typeface="Calibri" panose="020F0502020204030204" pitchFamily="34" charset="0"/>
                <a:ea typeface="ＭＳ Ｐゴシック" pitchFamily="34" charset="-128"/>
              </a:rPr>
              <a:t>-/</a:t>
            </a:r>
            <a:r>
              <a:rPr lang="de-DE" sz="1600" dirty="0" err="1">
                <a:latin typeface="Calibri" panose="020F0502020204030204" pitchFamily="34" charset="0"/>
                <a:ea typeface="ＭＳ Ｐゴシック" pitchFamily="34" charset="-128"/>
              </a:rPr>
              <a:t>Prod.Man</a:t>
            </a:r>
            <a:endParaRPr kumimoji="0" lang="de-DE" sz="1600" b="0" i="0" u="none" strike="noStrike" cap="none" normalizeH="0" baseline="0" dirty="0">
              <a:ln>
                <a:noFill/>
              </a:ln>
              <a:solidFill>
                <a:schemeClr val="tx1"/>
              </a:solidFill>
              <a:effectLst/>
              <a:latin typeface="Calibri" panose="020F0502020204030204" pitchFamily="34" charset="0"/>
              <a:ea typeface="ＭＳ Ｐゴシック" pitchFamily="34" charset="-128"/>
            </a:endParaRPr>
          </a:p>
        </p:txBody>
      </p:sp>
      <p:sp>
        <p:nvSpPr>
          <p:cNvPr id="24" name="Rechteck 23"/>
          <p:cNvSpPr/>
          <p:nvPr/>
        </p:nvSpPr>
        <p:spPr bwMode="auto">
          <a:xfrm>
            <a:off x="2674951" y="2864182"/>
            <a:ext cx="345464" cy="1644509"/>
          </a:xfrm>
          <a:prstGeom prst="rect">
            <a:avLst/>
          </a:prstGeom>
          <a:solidFill>
            <a:schemeClr val="accent3">
              <a:lumMod val="20000"/>
              <a:lumOff val="80000"/>
            </a:schemeClr>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912813" rtl="0" eaLnBrk="1" fontAlgn="base" latinLnBrk="0" hangingPunct="1">
              <a:lnSpc>
                <a:spcPct val="100000"/>
              </a:lnSpc>
              <a:spcBef>
                <a:spcPct val="20000"/>
              </a:spcBef>
              <a:spcAft>
                <a:spcPct val="0"/>
              </a:spcAft>
              <a:buClrTx/>
              <a:buSzTx/>
              <a:buFontTx/>
              <a:buNone/>
              <a:tabLst/>
            </a:pPr>
            <a:r>
              <a:rPr lang="de-DE" sz="1600" dirty="0">
                <a:latin typeface="Calibri" panose="020F0502020204030204" pitchFamily="34" charset="0"/>
                <a:ea typeface="ＭＳ Ｐゴシック" pitchFamily="34" charset="-128"/>
              </a:rPr>
              <a:t>Internat. Vertrieb</a:t>
            </a:r>
            <a:endParaRPr kumimoji="0" lang="de-DE" sz="1600" b="0" i="0" u="none" strike="noStrike" cap="none" normalizeH="0" baseline="0" dirty="0">
              <a:ln>
                <a:noFill/>
              </a:ln>
              <a:solidFill>
                <a:schemeClr val="tx1"/>
              </a:solidFill>
              <a:effectLst/>
              <a:latin typeface="Calibri" panose="020F0502020204030204" pitchFamily="34" charset="0"/>
              <a:ea typeface="ＭＳ Ｐゴシック" pitchFamily="34" charset="-128"/>
            </a:endParaRPr>
          </a:p>
        </p:txBody>
      </p:sp>
      <p:sp>
        <p:nvSpPr>
          <p:cNvPr id="21" name="Inhaltsplatzhalter 1"/>
          <p:cNvSpPr txBox="1">
            <a:spLocks/>
          </p:cNvSpPr>
          <p:nvPr/>
        </p:nvSpPr>
        <p:spPr bwMode="auto">
          <a:xfrm>
            <a:off x="5078978" y="1315284"/>
            <a:ext cx="4831080" cy="25789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912813" rtl="0" eaLnBrk="0" fontAlgn="base" hangingPunct="0">
              <a:spcBef>
                <a:spcPct val="20000"/>
              </a:spcBef>
              <a:spcAft>
                <a:spcPct val="0"/>
              </a:spcAft>
              <a:defRPr>
                <a:solidFill>
                  <a:srgbClr val="5C6971"/>
                </a:solidFill>
                <a:latin typeface="+mn-lt"/>
                <a:ea typeface="+mn-ea"/>
                <a:cs typeface="ＭＳ Ｐゴシック"/>
              </a:defRPr>
            </a:lvl1pPr>
            <a:lvl2pPr marL="741363" indent="-284163" algn="l" defTabSz="912813" rtl="0" eaLnBrk="0" fontAlgn="base" hangingPunct="0">
              <a:spcBef>
                <a:spcPct val="20000"/>
              </a:spcBef>
              <a:spcAft>
                <a:spcPct val="0"/>
              </a:spcAft>
              <a:buChar char="–"/>
              <a:defRPr>
                <a:solidFill>
                  <a:schemeClr val="tx1"/>
                </a:solidFill>
                <a:latin typeface="+mn-lt"/>
                <a:ea typeface="+mn-ea"/>
                <a:cs typeface="ＭＳ Ｐゴシック"/>
              </a:defRPr>
            </a:lvl2pPr>
            <a:lvl3pPr marL="1143000" indent="-230188" algn="l" defTabSz="912813" rtl="0" eaLnBrk="0" fontAlgn="base" hangingPunct="0">
              <a:spcBef>
                <a:spcPct val="20000"/>
              </a:spcBef>
              <a:spcAft>
                <a:spcPct val="0"/>
              </a:spcAft>
              <a:buChar char="•"/>
              <a:defRPr>
                <a:solidFill>
                  <a:schemeClr val="tx1"/>
                </a:solidFill>
                <a:latin typeface="+mn-lt"/>
                <a:ea typeface="+mn-ea"/>
                <a:cs typeface="ＭＳ Ｐゴシック"/>
              </a:defRPr>
            </a:lvl3pPr>
            <a:lvl4pPr marL="1562100" indent="-228600" algn="l" defTabSz="912813" rtl="0" eaLnBrk="0" fontAlgn="base" hangingPunct="0">
              <a:spcBef>
                <a:spcPct val="20000"/>
              </a:spcBef>
              <a:spcAft>
                <a:spcPct val="0"/>
              </a:spcAft>
              <a:buChar char="–"/>
              <a:defRPr>
                <a:solidFill>
                  <a:schemeClr val="tx1"/>
                </a:solidFill>
                <a:latin typeface="+mn-lt"/>
                <a:ea typeface="+mn-ea"/>
                <a:cs typeface="ＭＳ Ｐゴシック"/>
              </a:defRPr>
            </a:lvl4pPr>
            <a:lvl5pPr marL="1981200" indent="-228600" algn="l" defTabSz="912813" rtl="0" eaLnBrk="0" fontAlgn="base" hangingPunct="0">
              <a:spcBef>
                <a:spcPct val="20000"/>
              </a:spcBef>
              <a:spcAft>
                <a:spcPct val="0"/>
              </a:spcAft>
              <a:buChar char="»"/>
              <a:defRPr>
                <a:solidFill>
                  <a:schemeClr val="tx1"/>
                </a:solidFill>
                <a:latin typeface="+mn-lt"/>
                <a:ea typeface="+mn-ea"/>
                <a:cs typeface="ＭＳ Ｐゴシック"/>
              </a:defRPr>
            </a:lvl5pPr>
            <a:lvl6pPr marL="2438400" indent="-228600" algn="l" defTabSz="912813" rtl="0" fontAlgn="base">
              <a:spcBef>
                <a:spcPct val="20000"/>
              </a:spcBef>
              <a:spcAft>
                <a:spcPct val="0"/>
              </a:spcAft>
              <a:buChar char="»"/>
              <a:defRPr>
                <a:solidFill>
                  <a:schemeClr val="tx1"/>
                </a:solidFill>
                <a:latin typeface="+mn-lt"/>
                <a:ea typeface="+mn-ea"/>
              </a:defRPr>
            </a:lvl6pPr>
            <a:lvl7pPr marL="2895600" indent="-228600" algn="l" defTabSz="912813" rtl="0" fontAlgn="base">
              <a:spcBef>
                <a:spcPct val="20000"/>
              </a:spcBef>
              <a:spcAft>
                <a:spcPct val="0"/>
              </a:spcAft>
              <a:buChar char="»"/>
              <a:defRPr>
                <a:solidFill>
                  <a:schemeClr val="tx1"/>
                </a:solidFill>
                <a:latin typeface="+mn-lt"/>
                <a:ea typeface="+mn-ea"/>
              </a:defRPr>
            </a:lvl7pPr>
            <a:lvl8pPr marL="3352800" indent="-228600" algn="l" defTabSz="912813" rtl="0" fontAlgn="base">
              <a:spcBef>
                <a:spcPct val="20000"/>
              </a:spcBef>
              <a:spcAft>
                <a:spcPct val="0"/>
              </a:spcAft>
              <a:buChar char="»"/>
              <a:defRPr>
                <a:solidFill>
                  <a:schemeClr val="tx1"/>
                </a:solidFill>
                <a:latin typeface="+mn-lt"/>
                <a:ea typeface="+mn-ea"/>
              </a:defRPr>
            </a:lvl8pPr>
            <a:lvl9pPr marL="3810000" indent="-228600" algn="l" defTabSz="912813" rtl="0" fontAlgn="base">
              <a:spcBef>
                <a:spcPct val="20000"/>
              </a:spcBef>
              <a:spcAft>
                <a:spcPct val="0"/>
              </a:spcAft>
              <a:buChar char="»"/>
              <a:defRPr>
                <a:solidFill>
                  <a:schemeClr val="tx1"/>
                </a:solidFill>
                <a:latin typeface="+mn-lt"/>
                <a:ea typeface="+mn-ea"/>
              </a:defRPr>
            </a:lvl9pPr>
          </a:lstStyle>
          <a:p>
            <a:pPr>
              <a:buFont typeface="Arial" panose="020B0604020202020204" pitchFamily="34" charset="0"/>
              <a:buChar char="•"/>
            </a:pPr>
            <a:r>
              <a:rPr lang="de-DE" sz="1600" b="1" dirty="0">
                <a:solidFill>
                  <a:srgbClr val="0000CC"/>
                </a:solidFill>
              </a:rPr>
              <a:t>Allgemeines Wirtschaftsingenieurwesen*</a:t>
            </a:r>
            <a:br>
              <a:rPr lang="de-DE" sz="1600" b="1" dirty="0">
                <a:solidFill>
                  <a:srgbClr val="0000CC"/>
                </a:solidFill>
              </a:rPr>
            </a:br>
            <a:r>
              <a:rPr lang="de-DE" sz="1600" dirty="0">
                <a:solidFill>
                  <a:srgbClr val="0000CC"/>
                </a:solidFill>
              </a:rPr>
              <a:t>mit den </a:t>
            </a:r>
            <a:r>
              <a:rPr lang="de-DE" sz="1600" i="1" dirty="0">
                <a:solidFill>
                  <a:srgbClr val="0000CC"/>
                </a:solidFill>
              </a:rPr>
              <a:t>Schwerpunkten:</a:t>
            </a:r>
          </a:p>
          <a:p>
            <a:pPr lvl="1">
              <a:buFont typeface="Courier New" panose="02070309020205020404" pitchFamily="49" charset="0"/>
              <a:buChar char="o"/>
            </a:pPr>
            <a:r>
              <a:rPr lang="de-DE" sz="1400" b="1" i="1" dirty="0">
                <a:solidFill>
                  <a:srgbClr val="0000CC"/>
                </a:solidFill>
              </a:rPr>
              <a:t>Innovations- und Produktmanagement</a:t>
            </a:r>
          </a:p>
          <a:p>
            <a:pPr lvl="1">
              <a:buFont typeface="Courier New" panose="02070309020205020404" pitchFamily="49" charset="0"/>
              <a:buChar char="o"/>
            </a:pPr>
            <a:r>
              <a:rPr lang="de-DE" sz="1400" b="1" i="1" dirty="0">
                <a:solidFill>
                  <a:srgbClr val="0000CC"/>
                </a:solidFill>
              </a:rPr>
              <a:t>Internationaler technischer Vertrieb</a:t>
            </a:r>
            <a:endParaRPr lang="de-DE" sz="1400" b="1" i="1" kern="0" dirty="0">
              <a:solidFill>
                <a:srgbClr val="0000CC"/>
              </a:solidFill>
            </a:endParaRPr>
          </a:p>
          <a:p>
            <a:pPr lvl="1">
              <a:buFont typeface="Courier New" panose="02070309020205020404" pitchFamily="49" charset="0"/>
              <a:buChar char="o"/>
            </a:pPr>
            <a:r>
              <a:rPr lang="de-DE" sz="1400" b="1" i="1" kern="0" dirty="0">
                <a:solidFill>
                  <a:srgbClr val="E2001A"/>
                </a:solidFill>
              </a:rPr>
              <a:t>Digital</a:t>
            </a:r>
            <a:r>
              <a:rPr lang="de-DE" sz="1400" b="1" i="1" kern="0" dirty="0">
                <a:solidFill>
                  <a:srgbClr val="0000CC"/>
                </a:solidFill>
              </a:rPr>
              <a:t> </a:t>
            </a:r>
            <a:r>
              <a:rPr lang="de-DE" sz="1400" b="1" i="1" kern="0" dirty="0" err="1">
                <a:solidFill>
                  <a:srgbClr val="FF0000"/>
                </a:solidFill>
              </a:rPr>
              <a:t>Production</a:t>
            </a:r>
            <a:r>
              <a:rPr lang="de-DE" sz="1400" b="1" i="1" kern="0" dirty="0">
                <a:solidFill>
                  <a:srgbClr val="FF0000"/>
                </a:solidFill>
              </a:rPr>
              <a:t> </a:t>
            </a:r>
            <a:br>
              <a:rPr lang="de-DE" sz="1400" b="1" i="1" kern="0" dirty="0">
                <a:solidFill>
                  <a:srgbClr val="FF0000"/>
                </a:solidFill>
              </a:rPr>
            </a:br>
            <a:r>
              <a:rPr lang="de-DE" sz="1400" b="1" i="1" kern="0" dirty="0">
                <a:solidFill>
                  <a:srgbClr val="FF0000"/>
                </a:solidFill>
              </a:rPr>
              <a:t>(bisher Produktion und Logistik)</a:t>
            </a:r>
          </a:p>
          <a:p>
            <a:pPr lvl="1">
              <a:buFont typeface="Courier New" panose="02070309020205020404" pitchFamily="49" charset="0"/>
              <a:buChar char="o"/>
            </a:pPr>
            <a:r>
              <a:rPr lang="de-DE" sz="1400" b="1" i="1" kern="0" dirty="0" err="1">
                <a:solidFill>
                  <a:srgbClr val="E2001A"/>
                </a:solidFill>
              </a:rPr>
              <a:t>Sustainable</a:t>
            </a:r>
            <a:r>
              <a:rPr lang="de-DE" sz="1400" b="1" i="1" kern="0" dirty="0">
                <a:solidFill>
                  <a:srgbClr val="E2001A"/>
                </a:solidFill>
              </a:rPr>
              <a:t> </a:t>
            </a:r>
            <a:r>
              <a:rPr lang="de-DE" sz="1400" b="1" i="1" kern="0" dirty="0" err="1">
                <a:solidFill>
                  <a:srgbClr val="E2001A"/>
                </a:solidFill>
              </a:rPr>
              <a:t>Procurement</a:t>
            </a:r>
            <a:r>
              <a:rPr lang="de-DE" sz="1400" b="1" i="1" kern="0" dirty="0">
                <a:solidFill>
                  <a:srgbClr val="E2001A"/>
                </a:solidFill>
              </a:rPr>
              <a:t> </a:t>
            </a:r>
            <a:r>
              <a:rPr lang="de-DE" sz="1400" b="1" i="1" kern="0" dirty="0" err="1">
                <a:solidFill>
                  <a:srgbClr val="E2001A"/>
                </a:solidFill>
              </a:rPr>
              <a:t>and</a:t>
            </a:r>
            <a:r>
              <a:rPr lang="de-DE" sz="1400" b="1" i="1" kern="0" dirty="0">
                <a:solidFill>
                  <a:srgbClr val="E2001A"/>
                </a:solidFill>
              </a:rPr>
              <a:t> Material Science (neu)</a:t>
            </a:r>
            <a:endParaRPr lang="de-DE" sz="1400" b="1" dirty="0">
              <a:solidFill>
                <a:srgbClr val="E2001A"/>
              </a:solidFill>
            </a:endParaRPr>
          </a:p>
          <a:p>
            <a:pPr>
              <a:buFont typeface="Arial" panose="020B0604020202020204" pitchFamily="34" charset="0"/>
              <a:buChar char="•"/>
            </a:pPr>
            <a:r>
              <a:rPr lang="de-DE" sz="1600" b="1" dirty="0">
                <a:solidFill>
                  <a:srgbClr val="0000CC"/>
                </a:solidFill>
              </a:rPr>
              <a:t>Facility Management*</a:t>
            </a:r>
          </a:p>
          <a:p>
            <a:pPr>
              <a:buFont typeface="Arial" panose="020B0604020202020204" pitchFamily="34" charset="0"/>
              <a:buChar char="•"/>
            </a:pPr>
            <a:r>
              <a:rPr lang="de-DE" sz="1600" b="1" dirty="0">
                <a:solidFill>
                  <a:srgbClr val="0000CC"/>
                </a:solidFill>
              </a:rPr>
              <a:t>Elektrotechnik*</a:t>
            </a:r>
          </a:p>
          <a:p>
            <a:pPr>
              <a:buFont typeface="Arial" panose="020B0604020202020204" pitchFamily="34" charset="0"/>
              <a:buChar char="•"/>
            </a:pPr>
            <a:r>
              <a:rPr lang="de-DE" sz="1600" dirty="0"/>
              <a:t>Maschinenbau (bisher bei WIW Stuttgart)</a:t>
            </a:r>
          </a:p>
        </p:txBody>
      </p:sp>
      <p:sp>
        <p:nvSpPr>
          <p:cNvPr id="25" name="Textfeld 24"/>
          <p:cNvSpPr txBox="1"/>
          <p:nvPr/>
        </p:nvSpPr>
        <p:spPr>
          <a:xfrm>
            <a:off x="5078978" y="1438734"/>
            <a:ext cx="242374" cy="338554"/>
          </a:xfrm>
          <a:prstGeom prst="rect">
            <a:avLst/>
          </a:prstGeom>
          <a:noFill/>
        </p:spPr>
        <p:txBody>
          <a:bodyPr wrap="none" rtlCol="0">
            <a:spAutoFit/>
          </a:bodyPr>
          <a:lstStyle/>
          <a:p>
            <a:r>
              <a:rPr lang="de-DE" sz="1600" b="1" dirty="0"/>
              <a:t> </a:t>
            </a:r>
          </a:p>
        </p:txBody>
      </p:sp>
      <p:sp>
        <p:nvSpPr>
          <p:cNvPr id="27" name="Textfeld 26"/>
          <p:cNvSpPr txBox="1"/>
          <p:nvPr/>
        </p:nvSpPr>
        <p:spPr>
          <a:xfrm>
            <a:off x="5469636" y="4497250"/>
            <a:ext cx="4328429" cy="261610"/>
          </a:xfrm>
          <a:prstGeom prst="rect">
            <a:avLst/>
          </a:prstGeom>
          <a:noFill/>
        </p:spPr>
        <p:txBody>
          <a:bodyPr wrap="none" rtlCol="0">
            <a:spAutoFit/>
          </a:bodyPr>
          <a:lstStyle/>
          <a:p>
            <a:r>
              <a:rPr lang="de-DE" sz="1100" i="1" dirty="0"/>
              <a:t>* </a:t>
            </a:r>
            <a:r>
              <a:rPr lang="de-DE" sz="1100" i="1" dirty="0">
                <a:solidFill>
                  <a:srgbClr val="0000CC"/>
                </a:solidFill>
              </a:rPr>
              <a:t>Studienrichtungen die an der DHBW Stuttgart angeboten werden</a:t>
            </a:r>
          </a:p>
        </p:txBody>
      </p:sp>
      <p:sp>
        <p:nvSpPr>
          <p:cNvPr id="20" name="Rechteck 19"/>
          <p:cNvSpPr/>
          <p:nvPr/>
        </p:nvSpPr>
        <p:spPr bwMode="auto">
          <a:xfrm>
            <a:off x="3468242" y="2864182"/>
            <a:ext cx="309547" cy="1644508"/>
          </a:xfrm>
          <a:prstGeom prst="rect">
            <a:avLst/>
          </a:prstGeom>
          <a:solidFill>
            <a:schemeClr val="accent3">
              <a:lumMod val="20000"/>
              <a:lumOff val="80000"/>
            </a:schemeClr>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ctr" anchorCtr="0" compatLnSpc="1">
            <a:prstTxWarp prst="textNoShape">
              <a:avLst/>
            </a:prstTxWarp>
          </a:bodyPr>
          <a:lstStyle/>
          <a:p>
            <a:pPr marL="0" marR="0" indent="0" algn="ctr" defTabSz="912813" rtl="0" eaLnBrk="1" fontAlgn="base" latinLnBrk="0" hangingPunct="1">
              <a:lnSpc>
                <a:spcPct val="100000"/>
              </a:lnSpc>
              <a:spcBef>
                <a:spcPct val="20000"/>
              </a:spcBef>
              <a:spcAft>
                <a:spcPct val="0"/>
              </a:spcAft>
              <a:buClrTx/>
              <a:buSzTx/>
              <a:buFontTx/>
              <a:buNone/>
              <a:tabLst/>
            </a:pPr>
            <a:r>
              <a:rPr lang="de-DE" sz="1600" dirty="0" err="1">
                <a:solidFill>
                  <a:srgbClr val="E2001A"/>
                </a:solidFill>
                <a:latin typeface="Calibri" panose="020F0502020204030204" pitchFamily="34" charset="0"/>
                <a:ea typeface="ＭＳ Ｐゴシック" pitchFamily="34" charset="-128"/>
              </a:rPr>
              <a:t>Procurement</a:t>
            </a:r>
            <a:r>
              <a:rPr lang="de-DE" sz="1600" dirty="0">
                <a:solidFill>
                  <a:srgbClr val="E2001A"/>
                </a:solidFill>
                <a:latin typeface="Calibri" panose="020F0502020204030204" pitchFamily="34" charset="0"/>
                <a:ea typeface="ＭＳ Ｐゴシック" pitchFamily="34" charset="-128"/>
              </a:rPr>
              <a:t>/Mat.</a:t>
            </a:r>
            <a:endParaRPr kumimoji="0" lang="de-DE" sz="1600" b="0" i="0" u="none" strike="noStrike" cap="none" normalizeH="0" baseline="0" dirty="0">
              <a:ln>
                <a:noFill/>
              </a:ln>
              <a:solidFill>
                <a:srgbClr val="E2001A"/>
              </a:solidFill>
              <a:effectLst/>
              <a:latin typeface="Calibri" panose="020F0502020204030204" pitchFamily="34" charset="0"/>
              <a:ea typeface="ＭＳ Ｐゴシック" pitchFamily="34" charset="-128"/>
            </a:endParaRPr>
          </a:p>
        </p:txBody>
      </p:sp>
      <p:sp>
        <p:nvSpPr>
          <p:cNvPr id="26" name="Textfeld 25"/>
          <p:cNvSpPr txBox="1"/>
          <p:nvPr/>
        </p:nvSpPr>
        <p:spPr>
          <a:xfrm>
            <a:off x="473158" y="4859437"/>
            <a:ext cx="9205098" cy="1400383"/>
          </a:xfrm>
          <a:prstGeom prst="rect">
            <a:avLst/>
          </a:prstGeom>
          <a:noFill/>
        </p:spPr>
        <p:txBody>
          <a:bodyPr wrap="square" rtlCol="0">
            <a:spAutoFit/>
          </a:bodyPr>
          <a:lstStyle/>
          <a:p>
            <a:pPr marL="285750" indent="-285750">
              <a:spcAft>
                <a:spcPts val="600"/>
              </a:spcAft>
              <a:buFont typeface="Wingdings" panose="05000000000000000000" pitchFamily="2" charset="2"/>
              <a:buChar char="Ø"/>
            </a:pPr>
            <a:r>
              <a:rPr lang="de-DE" sz="1400" dirty="0"/>
              <a:t>Innerhalb der Studienrichtung Allgemeines WIW bleibt die </a:t>
            </a:r>
            <a:r>
              <a:rPr lang="de-DE" sz="1400" u="sng" dirty="0"/>
              <a:t>Maschinenbau-Orientierung</a:t>
            </a:r>
            <a:r>
              <a:rPr lang="de-DE" sz="1400" dirty="0"/>
              <a:t> erhalten</a:t>
            </a:r>
          </a:p>
          <a:p>
            <a:pPr marL="285750" indent="-285750">
              <a:spcAft>
                <a:spcPts val="600"/>
              </a:spcAft>
              <a:buFont typeface="Wingdings" panose="05000000000000000000" pitchFamily="2" charset="2"/>
              <a:buChar char="Ø"/>
            </a:pPr>
            <a:r>
              <a:rPr lang="de-DE" sz="1400" dirty="0"/>
              <a:t>Die Differenzierung in die Schwerpunkte beginnt bereits im zweiten Studienjahr (4. Sem).</a:t>
            </a:r>
            <a:br>
              <a:rPr lang="de-DE" sz="1400" dirty="0"/>
            </a:br>
            <a:r>
              <a:rPr lang="de-DE" sz="1400" dirty="0"/>
              <a:t>Zukünftig 7 anstatt bisher 5 Schwerpunktmodule.</a:t>
            </a:r>
          </a:p>
          <a:p>
            <a:pPr marL="285750" indent="-285750">
              <a:spcAft>
                <a:spcPts val="600"/>
              </a:spcAft>
              <a:buFont typeface="Wingdings" panose="05000000000000000000" pitchFamily="2" charset="2"/>
              <a:buChar char="Ø"/>
            </a:pPr>
            <a:r>
              <a:rPr lang="de-DE" sz="1400" dirty="0"/>
              <a:t>Die Studierenden wählen bereits vor Beginn des zweiten Studienjahres ihren Schwerpunkt</a:t>
            </a:r>
          </a:p>
          <a:p>
            <a:pPr marL="285750" indent="-285750">
              <a:spcAft>
                <a:spcPts val="600"/>
              </a:spcAft>
              <a:buFont typeface="Wingdings" panose="05000000000000000000" pitchFamily="2" charset="2"/>
              <a:buChar char="Ø"/>
            </a:pPr>
            <a:r>
              <a:rPr lang="de-DE" sz="1400" dirty="0"/>
              <a:t>Die Studienrichtung Elektrotechnik wurde in der Struktur beibehalten und inhaltlich weiterentwickelt</a:t>
            </a:r>
          </a:p>
        </p:txBody>
      </p:sp>
    </p:spTree>
    <p:extLst>
      <p:ext uri="{BB962C8B-B14F-4D97-AF65-F5344CB8AC3E}">
        <p14:creationId xmlns:p14="http://schemas.microsoft.com/office/powerpoint/2010/main" val="71090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495300" y="274637"/>
            <a:ext cx="8686407" cy="1309065"/>
          </a:xfrm>
        </p:spPr>
        <p:txBody>
          <a:bodyPr/>
          <a:lstStyle/>
          <a:p>
            <a:r>
              <a:rPr lang="de-DE" dirty="0"/>
              <a:t>Studienmodell WIW Stuttgart: Kern- und Studienrichtungsmodule</a:t>
            </a:r>
            <a:br>
              <a:rPr lang="de-DE" dirty="0"/>
            </a:br>
            <a:r>
              <a:rPr lang="de-DE" dirty="0"/>
              <a:t> 				     (ab 2024)</a:t>
            </a:r>
          </a:p>
        </p:txBody>
      </p:sp>
      <p:sp>
        <p:nvSpPr>
          <p:cNvPr id="4" name="Foliennummernplatzhalter 3"/>
          <p:cNvSpPr>
            <a:spLocks noGrp="1"/>
          </p:cNvSpPr>
          <p:nvPr>
            <p:ph type="sldNum" sz="quarter" idx="10"/>
          </p:nvPr>
        </p:nvSpPr>
        <p:spPr/>
        <p:txBody>
          <a:bodyPr/>
          <a:lstStyle/>
          <a:p>
            <a:r>
              <a:rPr lang="de-DE"/>
              <a:t>Seite </a:t>
            </a:r>
            <a:fld id="{F621ED97-B3ED-4802-946A-7E05B75B5440}" type="slidenum">
              <a:rPr lang="de-DE" smtClean="0"/>
              <a:pPr/>
              <a:t>4</a:t>
            </a:fld>
            <a:endParaRPr lang="de-DE"/>
          </a:p>
        </p:txBody>
      </p:sp>
      <p:pic>
        <p:nvPicPr>
          <p:cNvPr id="9" name="Grafik 8"/>
          <p:cNvPicPr>
            <a:picLocks noChangeAspect="1"/>
          </p:cNvPicPr>
          <p:nvPr/>
        </p:nvPicPr>
        <p:blipFill>
          <a:blip r:embed="rId3"/>
          <a:stretch>
            <a:fillRect/>
          </a:stretch>
        </p:blipFill>
        <p:spPr>
          <a:xfrm>
            <a:off x="573141" y="1272619"/>
            <a:ext cx="3867847" cy="4901938"/>
          </a:xfrm>
          <a:prstGeom prst="rect">
            <a:avLst/>
          </a:prstGeom>
        </p:spPr>
      </p:pic>
      <p:sp>
        <p:nvSpPr>
          <p:cNvPr id="10" name="Textfeld 9"/>
          <p:cNvSpPr txBox="1"/>
          <p:nvPr/>
        </p:nvSpPr>
        <p:spPr>
          <a:xfrm>
            <a:off x="4817096" y="1661713"/>
            <a:ext cx="4555503" cy="3939540"/>
          </a:xfrm>
          <a:prstGeom prst="rect">
            <a:avLst/>
          </a:prstGeom>
          <a:noFill/>
        </p:spPr>
        <p:txBody>
          <a:bodyPr wrap="square" rtlCol="0">
            <a:spAutoFit/>
          </a:bodyPr>
          <a:lstStyle/>
          <a:p>
            <a:pPr marL="285750" indent="-285750">
              <a:spcAft>
                <a:spcPts val="600"/>
              </a:spcAft>
              <a:buFont typeface="Wingdings" panose="05000000000000000000" pitchFamily="2" charset="2"/>
              <a:buChar char="Ø"/>
            </a:pPr>
            <a:r>
              <a:rPr lang="de-DE" sz="1500" dirty="0"/>
              <a:t>Die landesweiten Kernmodule bleiben erhalten</a:t>
            </a:r>
          </a:p>
          <a:p>
            <a:pPr marL="285750" indent="-285750">
              <a:spcAft>
                <a:spcPts val="600"/>
              </a:spcAft>
              <a:buFont typeface="Wingdings" panose="05000000000000000000" pitchFamily="2" charset="2"/>
              <a:buChar char="Ø"/>
            </a:pPr>
            <a:r>
              <a:rPr lang="de-DE" sz="1500" dirty="0">
                <a:solidFill>
                  <a:srgbClr val="0000CC"/>
                </a:solidFill>
              </a:rPr>
              <a:t>WIW Stuttgart wechselt von der Studienrichtung „Maschinenbau“ in die Studienrichtung </a:t>
            </a:r>
            <a:br>
              <a:rPr lang="de-DE" sz="1500" dirty="0">
                <a:solidFill>
                  <a:srgbClr val="0000CC"/>
                </a:solidFill>
              </a:rPr>
            </a:br>
            <a:r>
              <a:rPr lang="de-DE" sz="1500" dirty="0">
                <a:solidFill>
                  <a:srgbClr val="0000CC"/>
                </a:solidFill>
              </a:rPr>
              <a:t>„Allgemeines Wirtschaftsingenieurwesen“</a:t>
            </a:r>
          </a:p>
          <a:p>
            <a:pPr marL="285750" indent="-285750">
              <a:spcAft>
                <a:spcPts val="600"/>
              </a:spcAft>
              <a:buFont typeface="Wingdings" panose="05000000000000000000" pitchFamily="2" charset="2"/>
              <a:buChar char="Ø"/>
            </a:pPr>
            <a:r>
              <a:rPr lang="de-DE" sz="1500" dirty="0">
                <a:solidFill>
                  <a:srgbClr val="0000CC"/>
                </a:solidFill>
              </a:rPr>
              <a:t>Innerhalb der Studienrichtung </a:t>
            </a:r>
            <a:br>
              <a:rPr lang="de-DE" sz="1500" dirty="0">
                <a:solidFill>
                  <a:srgbClr val="0000CC"/>
                </a:solidFill>
              </a:rPr>
            </a:br>
            <a:r>
              <a:rPr lang="de-DE" sz="1500" dirty="0">
                <a:solidFill>
                  <a:srgbClr val="0000CC"/>
                </a:solidFill>
              </a:rPr>
              <a:t>„Allgemeines WIW“ </a:t>
            </a:r>
            <a:br>
              <a:rPr lang="de-DE" sz="1500" dirty="0">
                <a:solidFill>
                  <a:srgbClr val="0000CC"/>
                </a:solidFill>
              </a:rPr>
            </a:br>
            <a:r>
              <a:rPr lang="de-DE" sz="1500" dirty="0">
                <a:solidFill>
                  <a:srgbClr val="0000CC"/>
                </a:solidFill>
              </a:rPr>
              <a:t>bleibt die Maschinenbau-Orientierung erhalten</a:t>
            </a:r>
          </a:p>
          <a:p>
            <a:pPr marL="285750" indent="-285750">
              <a:spcAft>
                <a:spcPts val="600"/>
              </a:spcAft>
              <a:buFont typeface="Wingdings" panose="05000000000000000000" pitchFamily="2" charset="2"/>
              <a:buChar char="Ø"/>
            </a:pPr>
            <a:r>
              <a:rPr lang="de-DE" sz="1500" dirty="0"/>
              <a:t>Die Flexibilität für Anpassungen während eines Akkreditierungszeitraumes wird damit erhöht.</a:t>
            </a:r>
          </a:p>
          <a:p>
            <a:pPr marL="285750" indent="-285750">
              <a:spcAft>
                <a:spcPts val="600"/>
              </a:spcAft>
              <a:buFont typeface="Wingdings" panose="05000000000000000000" pitchFamily="2" charset="2"/>
              <a:buChar char="Ø"/>
            </a:pPr>
            <a:r>
              <a:rPr lang="de-DE" sz="1500" dirty="0"/>
              <a:t>Die Informatik II wird Studienrichtungsmodul und damit wird die Bedeutung der Informatik gestärkt</a:t>
            </a:r>
          </a:p>
          <a:p>
            <a:pPr marL="285750" indent="-285750">
              <a:spcAft>
                <a:spcPts val="600"/>
              </a:spcAft>
              <a:buFont typeface="Wingdings" panose="05000000000000000000" pitchFamily="2" charset="2"/>
              <a:buChar char="Ø"/>
            </a:pPr>
            <a:r>
              <a:rPr lang="de-DE" sz="1500" dirty="0"/>
              <a:t>Die Konstruktionslehre II wird in Zukunft als Schwerpunkt-Modul ggf. angepasst weiter unterrichtet</a:t>
            </a:r>
          </a:p>
        </p:txBody>
      </p:sp>
      <p:sp>
        <p:nvSpPr>
          <p:cNvPr id="11" name="Rechteck 10"/>
          <p:cNvSpPr/>
          <p:nvPr/>
        </p:nvSpPr>
        <p:spPr bwMode="auto">
          <a:xfrm>
            <a:off x="2479249" y="4559045"/>
            <a:ext cx="1961739" cy="1621411"/>
          </a:xfrm>
          <a:prstGeom prst="rect">
            <a:avLst/>
          </a:prstGeom>
          <a:noFill/>
          <a:ln w="19050" cap="flat" cmpd="sng" algn="ctr">
            <a:solidFill>
              <a:srgbClr val="E2001A"/>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2813" rtl="0" eaLnBrk="1" fontAlgn="base" latinLnBrk="0" hangingPunct="1">
              <a:lnSpc>
                <a:spcPct val="100000"/>
              </a:lnSpc>
              <a:spcBef>
                <a:spcPct val="20000"/>
              </a:spcBef>
              <a:spcAft>
                <a:spcPct val="0"/>
              </a:spcAft>
              <a:buClrTx/>
              <a:buSzTx/>
              <a:buFontTx/>
              <a:buNone/>
              <a:tabLst/>
            </a:pPr>
            <a:endParaRPr kumimoji="0" lang="de-DE" sz="1800" b="0" i="0" u="none" strike="noStrike" cap="none" normalizeH="0" baseline="0">
              <a:ln>
                <a:noFill/>
              </a:ln>
              <a:solidFill>
                <a:schemeClr val="tx1"/>
              </a:solidFill>
              <a:effectLst/>
              <a:latin typeface="Arial" charset="0"/>
              <a:ea typeface="ＭＳ Ｐゴシック" pitchFamily="34" charset="-128"/>
            </a:endParaRPr>
          </a:p>
        </p:txBody>
      </p:sp>
    </p:spTree>
    <p:extLst>
      <p:ext uri="{BB962C8B-B14F-4D97-AF65-F5344CB8AC3E}">
        <p14:creationId xmlns:p14="http://schemas.microsoft.com/office/powerpoint/2010/main" val="3632828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nhaltsplatzhalter 4"/>
          <p:cNvGraphicFramePr>
            <a:graphicFrameLocks noGrp="1"/>
          </p:cNvGraphicFramePr>
          <p:nvPr>
            <p:ph idx="1"/>
            <p:extLst>
              <p:ext uri="{D42A27DB-BD31-4B8C-83A1-F6EECF244321}">
                <p14:modId xmlns:p14="http://schemas.microsoft.com/office/powerpoint/2010/main" val="667364311"/>
              </p:ext>
            </p:extLst>
          </p:nvPr>
        </p:nvGraphicFramePr>
        <p:xfrm>
          <a:off x="580200" y="1715476"/>
          <a:ext cx="3663809" cy="4212000"/>
        </p:xfrm>
        <a:graphic>
          <a:graphicData uri="http://schemas.openxmlformats.org/drawingml/2006/table">
            <a:tbl>
              <a:tblPr firstRow="1" bandRow="1">
                <a:tableStyleId>{5A111915-BE36-4E01-A7E5-04B1672EAD32}</a:tableStyleId>
              </a:tblPr>
              <a:tblGrid>
                <a:gridCol w="3663809">
                  <a:extLst>
                    <a:ext uri="{9D8B030D-6E8A-4147-A177-3AD203B41FA5}">
                      <a16:colId xmlns:a16="http://schemas.microsoft.com/office/drawing/2014/main" val="1134214154"/>
                    </a:ext>
                  </a:extLst>
                </a:gridCol>
              </a:tblGrid>
              <a:tr h="468000">
                <a:tc>
                  <a:txBody>
                    <a:bodyPr/>
                    <a:lstStyle/>
                    <a:p>
                      <a:r>
                        <a:rPr lang="de-DE" sz="1400" dirty="0"/>
                        <a:t>Ab</a:t>
                      </a:r>
                      <a:r>
                        <a:rPr lang="de-DE" sz="1400" baseline="0" dirty="0"/>
                        <a:t> Studienjahr 2024</a:t>
                      </a:r>
                      <a:endParaRPr lang="de-DE"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1130698"/>
                  </a:ext>
                </a:extLst>
              </a:tr>
              <a:tr h="468000">
                <a:tc>
                  <a:txBody>
                    <a:bodyPr/>
                    <a:lstStyle/>
                    <a:p>
                      <a:pPr marL="0" algn="l" defTabSz="914400" rtl="0" eaLnBrk="1" latinLnBrk="0" hangingPunct="1"/>
                      <a:r>
                        <a:rPr lang="de-DE" sz="1400" kern="1200" dirty="0">
                          <a:solidFill>
                            <a:schemeClr val="tx1"/>
                          </a:solidFill>
                          <a:latin typeface="+mn-lt"/>
                          <a:ea typeface="+mn-ea"/>
                          <a:cs typeface="+mn-cs"/>
                        </a:rPr>
                        <a:t>Grundlagen Innovationsmanagement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2768701025"/>
                  </a:ext>
                </a:extLst>
              </a:tr>
              <a:tr h="468000">
                <a:tc>
                  <a:txBody>
                    <a:bodyPr/>
                    <a:lstStyle/>
                    <a:p>
                      <a:r>
                        <a:rPr lang="de-DE" sz="1400" dirty="0"/>
                        <a:t>Grundlagen Produktmanagement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4275524428"/>
                  </a:ext>
                </a:extLst>
              </a:tr>
              <a:tr h="468000">
                <a:tc>
                  <a:txBody>
                    <a:bodyPr/>
                    <a:lstStyle/>
                    <a:p>
                      <a:r>
                        <a:rPr lang="de-DE" sz="1400" kern="1200" dirty="0">
                          <a:solidFill>
                            <a:schemeClr val="tx1"/>
                          </a:solidFill>
                          <a:latin typeface="+mn-lt"/>
                          <a:ea typeface="+mn-ea"/>
                          <a:cs typeface="+mn-cs"/>
                        </a:rPr>
                        <a:t>Konstruktionslehre II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1327087207"/>
                  </a:ext>
                </a:extLst>
              </a:tr>
              <a:tr h="468000">
                <a:tc>
                  <a:txBody>
                    <a:bodyPr/>
                    <a:lstStyle/>
                    <a:p>
                      <a:r>
                        <a:rPr lang="de-DE" sz="1400" dirty="0"/>
                        <a:t>Methoden der Produktentwicklung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2960303555"/>
                  </a:ext>
                </a:extLst>
              </a:tr>
              <a:tr h="468000">
                <a:tc>
                  <a:txBody>
                    <a:bodyPr/>
                    <a:lstStyle/>
                    <a:p>
                      <a:r>
                        <a:rPr lang="de-DE" sz="1400" u="none" dirty="0"/>
                        <a:t>Nachhaltigkeitsmanagement</a:t>
                      </a:r>
                      <a:r>
                        <a:rPr lang="de-DE" sz="1400" u="none" baseline="0" dirty="0"/>
                        <a:t> und CSR</a:t>
                      </a:r>
                      <a:endParaRPr lang="de-DE" sz="1400" u="non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207114721"/>
                  </a:ext>
                </a:extLst>
              </a:tr>
              <a:tr h="46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dirty="0"/>
                        <a:t>Digitalisierung</a:t>
                      </a:r>
                      <a:r>
                        <a:rPr lang="de-DE" sz="1400" baseline="0" dirty="0"/>
                        <a:t> / </a:t>
                      </a:r>
                      <a:r>
                        <a:rPr lang="de-DE" sz="1400" dirty="0"/>
                        <a:t>Digitale Geschäftsmodelle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1385714504"/>
                  </a:ext>
                </a:extLst>
              </a:tr>
              <a:tr h="468000">
                <a:tc>
                  <a:txBody>
                    <a:bodyPr/>
                    <a:lstStyle/>
                    <a:p>
                      <a:r>
                        <a:rPr lang="de-DE" sz="1400" dirty="0"/>
                        <a:t>Teamprojekt Innovationsmanagement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382949460"/>
                  </a:ext>
                </a:extLst>
              </a:tr>
              <a:tr h="468000">
                <a:tc>
                  <a:txBody>
                    <a:bodyPr/>
                    <a:lstStyle/>
                    <a:p>
                      <a:r>
                        <a:rPr lang="de-DE" sz="1400" dirty="0"/>
                        <a:t>Wahlmodul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3308489"/>
                  </a:ext>
                </a:extLst>
              </a:tr>
            </a:tbl>
          </a:graphicData>
        </a:graphic>
      </p:graphicFrame>
      <p:sp>
        <p:nvSpPr>
          <p:cNvPr id="3" name="Titel 2"/>
          <p:cNvSpPr>
            <a:spLocks noGrp="1"/>
          </p:cNvSpPr>
          <p:nvPr>
            <p:ph type="title"/>
          </p:nvPr>
        </p:nvSpPr>
        <p:spPr>
          <a:xfrm>
            <a:off x="495300" y="274637"/>
            <a:ext cx="8667554" cy="1403334"/>
          </a:xfrm>
        </p:spPr>
        <p:txBody>
          <a:bodyPr/>
          <a:lstStyle/>
          <a:p>
            <a:r>
              <a:rPr lang="de-DE" dirty="0"/>
              <a:t>Studienmodell WIW Stuttgart: Schwerpunkt IP</a:t>
            </a:r>
            <a:br>
              <a:rPr lang="de-DE" dirty="0"/>
            </a:br>
            <a:r>
              <a:rPr lang="de-DE" dirty="0"/>
              <a:t>lokale Wahlmodule/Schwerpunktmodule (ab Studienjahrgang 2024)</a:t>
            </a:r>
          </a:p>
        </p:txBody>
      </p:sp>
      <p:sp>
        <p:nvSpPr>
          <p:cNvPr id="4" name="Foliennummernplatzhalter 3"/>
          <p:cNvSpPr>
            <a:spLocks noGrp="1"/>
          </p:cNvSpPr>
          <p:nvPr>
            <p:ph type="sldNum" sz="quarter" idx="10"/>
          </p:nvPr>
        </p:nvSpPr>
        <p:spPr/>
        <p:txBody>
          <a:bodyPr/>
          <a:lstStyle/>
          <a:p>
            <a:r>
              <a:rPr lang="de-DE"/>
              <a:t>Seite </a:t>
            </a:r>
            <a:fld id="{F621ED97-B3ED-4802-946A-7E05B75B5440}" type="slidenum">
              <a:rPr lang="de-DE" smtClean="0"/>
              <a:pPr/>
              <a:t>5</a:t>
            </a:fld>
            <a:endParaRPr lang="de-DE"/>
          </a:p>
        </p:txBody>
      </p:sp>
      <p:sp>
        <p:nvSpPr>
          <p:cNvPr id="6" name="Textfeld 5"/>
          <p:cNvSpPr txBox="1"/>
          <p:nvPr/>
        </p:nvSpPr>
        <p:spPr>
          <a:xfrm>
            <a:off x="4513688" y="2044979"/>
            <a:ext cx="4763662" cy="3570208"/>
          </a:xfrm>
          <a:prstGeom prst="rect">
            <a:avLst/>
          </a:prstGeom>
          <a:noFill/>
        </p:spPr>
        <p:txBody>
          <a:bodyPr wrap="square" rtlCol="0">
            <a:spAutoFit/>
          </a:bodyPr>
          <a:lstStyle/>
          <a:p>
            <a:pPr marL="285750" indent="-285750">
              <a:spcAft>
                <a:spcPts val="600"/>
              </a:spcAft>
              <a:buFont typeface="Wingdings" panose="05000000000000000000" pitchFamily="2" charset="2"/>
              <a:buChar char="Ø"/>
            </a:pPr>
            <a:r>
              <a:rPr lang="de-DE" sz="1500" dirty="0"/>
              <a:t>Die Themen</a:t>
            </a:r>
            <a:br>
              <a:rPr lang="de-DE" sz="1500" dirty="0"/>
            </a:br>
            <a:r>
              <a:rPr lang="de-DE" sz="1500" dirty="0"/>
              <a:t>- Nachhaltigkeit und Soziale Verantwortung</a:t>
            </a:r>
            <a:br>
              <a:rPr lang="de-DE" sz="1500" dirty="0"/>
            </a:br>
            <a:r>
              <a:rPr lang="de-DE" sz="1500" dirty="0"/>
              <a:t>  (Corporate </a:t>
            </a:r>
            <a:r>
              <a:rPr lang="de-DE" sz="1500" dirty="0" err="1"/>
              <a:t>Social</a:t>
            </a:r>
            <a:r>
              <a:rPr lang="de-DE" sz="1500" dirty="0"/>
              <a:t> </a:t>
            </a:r>
            <a:r>
              <a:rPr lang="de-DE" sz="1500" dirty="0" err="1"/>
              <a:t>Responsibility</a:t>
            </a:r>
            <a:r>
              <a:rPr lang="de-DE" sz="1500" dirty="0"/>
              <a:t>) </a:t>
            </a:r>
            <a:br>
              <a:rPr lang="de-DE" sz="1500" dirty="0"/>
            </a:br>
            <a:r>
              <a:rPr lang="de-DE" sz="1500" dirty="0"/>
              <a:t>- Digitalisierung / (Digitale) Geschäftsmodelle</a:t>
            </a:r>
            <a:br>
              <a:rPr lang="de-DE" sz="1500" dirty="0"/>
            </a:br>
            <a:r>
              <a:rPr lang="de-DE" sz="1500" dirty="0"/>
              <a:t>  werden explizit verankert.</a:t>
            </a:r>
          </a:p>
          <a:p>
            <a:pPr marL="285750" indent="-285750">
              <a:spcAft>
                <a:spcPts val="600"/>
              </a:spcAft>
              <a:buFont typeface="Wingdings" panose="05000000000000000000" pitchFamily="2" charset="2"/>
              <a:buChar char="Ø"/>
            </a:pPr>
            <a:r>
              <a:rPr lang="de-DE" sz="1500" dirty="0"/>
              <a:t>Konstruktionslehre II wird weiterentwickelt</a:t>
            </a:r>
            <a:br>
              <a:rPr lang="de-DE" sz="1500" dirty="0"/>
            </a:br>
            <a:r>
              <a:rPr lang="de-DE" sz="1500" dirty="0"/>
              <a:t>(FMEA, </a:t>
            </a:r>
            <a:r>
              <a:rPr lang="de-DE" sz="1500" dirty="0" err="1"/>
              <a:t>Prototyping</a:t>
            </a:r>
            <a:r>
              <a:rPr lang="de-DE" sz="1500" dirty="0"/>
              <a:t> / Design für additive Fertigung)</a:t>
            </a:r>
          </a:p>
          <a:p>
            <a:pPr marL="285750" indent="-285750">
              <a:spcAft>
                <a:spcPts val="600"/>
              </a:spcAft>
              <a:buFont typeface="Wingdings" panose="05000000000000000000" pitchFamily="2" charset="2"/>
              <a:buChar char="Ø"/>
            </a:pPr>
            <a:r>
              <a:rPr lang="de-DE" sz="1500" dirty="0"/>
              <a:t>Das Teamprojekt Innovationsmanagement bleibt als Abschluss erhalten und wird durch die zusätzlichen Schwerpunktinhalte weiter gestärkt.</a:t>
            </a:r>
          </a:p>
          <a:p>
            <a:pPr marL="285750" indent="-285750">
              <a:spcAft>
                <a:spcPts val="600"/>
              </a:spcAft>
              <a:buFont typeface="Wingdings" panose="05000000000000000000" pitchFamily="2" charset="2"/>
              <a:buChar char="Ø"/>
            </a:pPr>
            <a:r>
              <a:rPr lang="de-DE" sz="1500" dirty="0"/>
              <a:t>Wichtige Themen des bisherigen Moduls </a:t>
            </a:r>
            <a:r>
              <a:rPr lang="de-DE" sz="1500" i="1" dirty="0"/>
              <a:t>Komplexitäts-/ Variantenmanagement</a:t>
            </a:r>
            <a:r>
              <a:rPr lang="de-DE" sz="1500" dirty="0"/>
              <a:t> werden in andere Module integriert.</a:t>
            </a:r>
          </a:p>
        </p:txBody>
      </p:sp>
    </p:spTree>
    <p:extLst>
      <p:ext uri="{BB962C8B-B14F-4D97-AF65-F5344CB8AC3E}">
        <p14:creationId xmlns:p14="http://schemas.microsoft.com/office/powerpoint/2010/main" val="399770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nhaltsplatzhalter 4"/>
          <p:cNvGraphicFramePr>
            <a:graphicFrameLocks noGrp="1"/>
          </p:cNvGraphicFramePr>
          <p:nvPr>
            <p:ph idx="1"/>
            <p:extLst>
              <p:ext uri="{D42A27DB-BD31-4B8C-83A1-F6EECF244321}">
                <p14:modId xmlns:p14="http://schemas.microsoft.com/office/powerpoint/2010/main" val="1472815674"/>
              </p:ext>
            </p:extLst>
          </p:nvPr>
        </p:nvGraphicFramePr>
        <p:xfrm>
          <a:off x="580199" y="1715476"/>
          <a:ext cx="3991801" cy="4506214"/>
        </p:xfrm>
        <a:graphic>
          <a:graphicData uri="http://schemas.openxmlformats.org/drawingml/2006/table">
            <a:tbl>
              <a:tblPr firstRow="1" bandRow="1">
                <a:tableStyleId>{5A111915-BE36-4E01-A7E5-04B1672EAD32}</a:tableStyleId>
              </a:tblPr>
              <a:tblGrid>
                <a:gridCol w="3991801">
                  <a:extLst>
                    <a:ext uri="{9D8B030D-6E8A-4147-A177-3AD203B41FA5}">
                      <a16:colId xmlns:a16="http://schemas.microsoft.com/office/drawing/2014/main" val="3770632317"/>
                    </a:ext>
                  </a:extLst>
                </a:gridCol>
              </a:tblGrid>
              <a:tr h="382504">
                <a:tc>
                  <a:txBody>
                    <a:bodyPr/>
                    <a:lstStyle/>
                    <a:p>
                      <a:r>
                        <a:rPr lang="de-DE" sz="1400"/>
                        <a:t>Ab Studienjahr 2024</a:t>
                      </a:r>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1130698"/>
                  </a:ext>
                </a:extLst>
              </a:tr>
              <a:tr h="534458">
                <a:tc>
                  <a:txBody>
                    <a:bodyPr/>
                    <a:lstStyle/>
                    <a:p>
                      <a:pPr algn="l" fontAlgn="t"/>
                      <a:r>
                        <a:rPr lang="de-DE" sz="1400" kern="1200" dirty="0">
                          <a:solidFill>
                            <a:schemeClr val="tx1"/>
                          </a:solidFill>
                          <a:latin typeface="+mn-lt"/>
                          <a:ea typeface="+mn-ea"/>
                          <a:cs typeface="+mn-cs"/>
                        </a:rPr>
                        <a:t>Technischer Vertrieb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2768701025"/>
                  </a:ext>
                </a:extLst>
              </a:tr>
              <a:tr h="5344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kern="1200" dirty="0">
                          <a:solidFill>
                            <a:schemeClr val="tx1"/>
                          </a:solidFill>
                          <a:latin typeface="+mn-lt"/>
                          <a:ea typeface="+mn-ea"/>
                          <a:cs typeface="+mn-cs"/>
                        </a:rPr>
                        <a:t>Technischer Einkauf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4275524428"/>
                  </a:ext>
                </a:extLst>
              </a:tr>
              <a:tr h="534458">
                <a:tc>
                  <a:txBody>
                    <a:bodyPr/>
                    <a:lstStyle/>
                    <a:p>
                      <a:r>
                        <a:rPr lang="de-DE" sz="1400" dirty="0"/>
                        <a:t>Data Analytics und Big Data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1327087207"/>
                  </a:ext>
                </a:extLst>
              </a:tr>
              <a:tr h="534458">
                <a:tc>
                  <a:txBody>
                    <a:bodyPr/>
                    <a:lstStyle/>
                    <a:p>
                      <a:pPr algn="l" fontAlgn="t"/>
                      <a:r>
                        <a:rPr lang="de-DE" sz="1400" kern="1200" dirty="0">
                          <a:solidFill>
                            <a:schemeClr val="tx1"/>
                          </a:solidFill>
                          <a:latin typeface="+mn-lt"/>
                          <a:ea typeface="+mn-ea"/>
                          <a:cs typeface="+mn-cs"/>
                        </a:rPr>
                        <a:t>Ausgewählte Vertriebsaspekte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2960303555"/>
                  </a:ext>
                </a:extLst>
              </a:tr>
              <a:tr h="5344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kern="1200" dirty="0">
                          <a:solidFill>
                            <a:schemeClr val="tx1"/>
                          </a:solidFill>
                          <a:latin typeface="+mn-lt"/>
                          <a:ea typeface="+mn-ea"/>
                          <a:cs typeface="+mn-cs"/>
                        </a:rPr>
                        <a:t>Produkt-und Innovationsmanagement</a:t>
                      </a:r>
                    </a:p>
                    <a:p>
                      <a:endParaRPr lang="de-DE"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207114721"/>
                  </a:ext>
                </a:extLst>
              </a:tr>
              <a:tr h="5344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kern="1200" dirty="0">
                          <a:solidFill>
                            <a:schemeClr val="tx1"/>
                          </a:solidFill>
                          <a:latin typeface="+mn-lt"/>
                          <a:ea typeface="+mn-ea"/>
                          <a:cs typeface="+mn-cs"/>
                        </a:rPr>
                        <a:t>Internationale Beschaffungs- und Distributionslogistik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1385714504"/>
                  </a:ext>
                </a:extLst>
              </a:tr>
              <a:tr h="5344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dirty="0"/>
                        <a:t>Internationales operatives und strategisches Vertriebsmanagement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382949460"/>
                  </a:ext>
                </a:extLst>
              </a:tr>
              <a:tr h="382504">
                <a:tc>
                  <a:txBody>
                    <a:bodyPr/>
                    <a:lstStyle/>
                    <a:p>
                      <a:r>
                        <a:rPr lang="de-DE" sz="1400" dirty="0"/>
                        <a:t>Wahlmodul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3308489"/>
                  </a:ext>
                </a:extLst>
              </a:tr>
            </a:tbl>
          </a:graphicData>
        </a:graphic>
      </p:graphicFrame>
      <p:sp>
        <p:nvSpPr>
          <p:cNvPr id="3" name="Titel 2"/>
          <p:cNvSpPr>
            <a:spLocks noGrp="1"/>
          </p:cNvSpPr>
          <p:nvPr>
            <p:ph type="title"/>
          </p:nvPr>
        </p:nvSpPr>
        <p:spPr>
          <a:xfrm>
            <a:off x="495300" y="274637"/>
            <a:ext cx="8667554" cy="1403334"/>
          </a:xfrm>
        </p:spPr>
        <p:txBody>
          <a:bodyPr/>
          <a:lstStyle/>
          <a:p>
            <a:r>
              <a:rPr lang="de-DE" dirty="0"/>
              <a:t>Studienmodell WIW Stuttgart: Schwerpunkt IV</a:t>
            </a:r>
            <a:br>
              <a:rPr lang="de-DE" dirty="0"/>
            </a:br>
            <a:r>
              <a:rPr lang="de-DE" dirty="0"/>
              <a:t>lokale Wahlmodule/Schwerpunktmodule (ab Studienjahrgang 2024)</a:t>
            </a:r>
          </a:p>
        </p:txBody>
      </p:sp>
      <p:sp>
        <p:nvSpPr>
          <p:cNvPr id="4" name="Foliennummernplatzhalter 3"/>
          <p:cNvSpPr>
            <a:spLocks noGrp="1"/>
          </p:cNvSpPr>
          <p:nvPr>
            <p:ph type="sldNum" sz="quarter" idx="10"/>
          </p:nvPr>
        </p:nvSpPr>
        <p:spPr/>
        <p:txBody>
          <a:bodyPr/>
          <a:lstStyle/>
          <a:p>
            <a:r>
              <a:rPr lang="de-DE"/>
              <a:t>Seite </a:t>
            </a:r>
            <a:fld id="{F621ED97-B3ED-4802-946A-7E05B75B5440}" type="slidenum">
              <a:rPr lang="de-DE" smtClean="0"/>
              <a:pPr/>
              <a:t>6</a:t>
            </a:fld>
            <a:endParaRPr lang="de-DE"/>
          </a:p>
        </p:txBody>
      </p:sp>
      <p:sp>
        <p:nvSpPr>
          <p:cNvPr id="6" name="Textfeld 5"/>
          <p:cNvSpPr txBox="1"/>
          <p:nvPr/>
        </p:nvSpPr>
        <p:spPr>
          <a:xfrm>
            <a:off x="4953000" y="1954107"/>
            <a:ext cx="4555503" cy="4462760"/>
          </a:xfrm>
          <a:prstGeom prst="rect">
            <a:avLst/>
          </a:prstGeom>
          <a:noFill/>
        </p:spPr>
        <p:txBody>
          <a:bodyPr wrap="square" rtlCol="0">
            <a:spAutoFit/>
          </a:bodyPr>
          <a:lstStyle/>
          <a:p>
            <a:pPr marL="285750" indent="-285750">
              <a:spcAft>
                <a:spcPts val="600"/>
              </a:spcAft>
              <a:buFont typeface="Wingdings" panose="05000000000000000000" pitchFamily="2" charset="2"/>
              <a:buChar char="Ø"/>
            </a:pPr>
            <a:r>
              <a:rPr lang="de-DE" dirty="0">
                <a:sym typeface="Wingdings" panose="05000000000000000000" pitchFamily="2" charset="2"/>
              </a:rPr>
              <a:t>Fokus stärker auf:</a:t>
            </a:r>
          </a:p>
          <a:p>
            <a:pPr marL="742950" lvl="1" indent="-285750">
              <a:spcAft>
                <a:spcPts val="600"/>
              </a:spcAft>
              <a:buFont typeface="Wingdings" panose="05000000000000000000" pitchFamily="2" charset="2"/>
              <a:buChar char="Ø"/>
            </a:pPr>
            <a:r>
              <a:rPr lang="de-DE" dirty="0">
                <a:sym typeface="Wingdings" panose="05000000000000000000" pitchFamily="2" charset="2"/>
              </a:rPr>
              <a:t>Vertriebsbezogene Themen</a:t>
            </a:r>
          </a:p>
          <a:p>
            <a:pPr marL="742950" lvl="1" indent="-285750">
              <a:spcAft>
                <a:spcPts val="600"/>
              </a:spcAft>
              <a:buFont typeface="Wingdings" panose="05000000000000000000" pitchFamily="2" charset="2"/>
              <a:buChar char="Ø"/>
            </a:pPr>
            <a:r>
              <a:rPr lang="de-DE" dirty="0">
                <a:sym typeface="Wingdings" panose="05000000000000000000" pitchFamily="2" charset="2"/>
              </a:rPr>
              <a:t>Internationale Aspekte</a:t>
            </a:r>
          </a:p>
          <a:p>
            <a:pPr marL="742950" lvl="1" indent="-285750">
              <a:spcAft>
                <a:spcPts val="600"/>
              </a:spcAft>
              <a:buFont typeface="Wingdings" panose="05000000000000000000" pitchFamily="2" charset="2"/>
              <a:buChar char="Ø"/>
            </a:pPr>
            <a:r>
              <a:rPr lang="de-DE" dirty="0">
                <a:sym typeface="Wingdings" panose="05000000000000000000" pitchFamily="2" charset="2"/>
              </a:rPr>
              <a:t>Datenanalyse-Fähigkeiten</a:t>
            </a:r>
          </a:p>
          <a:p>
            <a:pPr marL="285750" indent="-285750">
              <a:spcAft>
                <a:spcPts val="600"/>
              </a:spcAft>
              <a:buFont typeface="Wingdings" panose="05000000000000000000" pitchFamily="2" charset="2"/>
              <a:buChar char="Ø"/>
            </a:pPr>
            <a:endParaRPr lang="de-DE" dirty="0"/>
          </a:p>
          <a:p>
            <a:pPr marL="285750" indent="-285750">
              <a:spcAft>
                <a:spcPts val="600"/>
              </a:spcAft>
              <a:buFont typeface="Wingdings" panose="05000000000000000000" pitchFamily="2" charset="2"/>
              <a:buChar char="Ø"/>
            </a:pPr>
            <a:r>
              <a:rPr lang="de-DE" dirty="0"/>
              <a:t>Ausbau bestehender Kooperationen:</a:t>
            </a:r>
          </a:p>
          <a:p>
            <a:pPr marL="742950" lvl="1" indent="-285750">
              <a:spcAft>
                <a:spcPts val="600"/>
              </a:spcAft>
              <a:buFont typeface="Wingdings" panose="05000000000000000000" pitchFamily="2" charset="2"/>
              <a:buChar char="Ø"/>
            </a:pPr>
            <a:r>
              <a:rPr lang="de-DE" dirty="0"/>
              <a:t>Vorlesungen von Profs der Somaiya University in Mumbai</a:t>
            </a:r>
          </a:p>
          <a:p>
            <a:pPr marL="742950" lvl="1" indent="-285750">
              <a:spcAft>
                <a:spcPts val="600"/>
              </a:spcAft>
              <a:buFont typeface="Wingdings" panose="05000000000000000000" pitchFamily="2" charset="2"/>
              <a:buChar char="Ø"/>
            </a:pPr>
            <a:r>
              <a:rPr lang="de-DE" dirty="0"/>
              <a:t>Seminare mit der FH Turku (Vertriebswettbewerbe)</a:t>
            </a:r>
          </a:p>
          <a:p>
            <a:pPr marL="742950" lvl="1" indent="-285750">
              <a:spcAft>
                <a:spcPts val="600"/>
              </a:spcAft>
              <a:buFont typeface="Wingdings" panose="05000000000000000000" pitchFamily="2" charset="2"/>
              <a:buChar char="Ø"/>
            </a:pPr>
            <a:r>
              <a:rPr lang="de-DE" dirty="0"/>
              <a:t>Seminare mit der ESTA Belfort</a:t>
            </a:r>
          </a:p>
          <a:p>
            <a:pPr>
              <a:spcAft>
                <a:spcPts val="600"/>
              </a:spcAft>
            </a:pPr>
            <a:endParaRPr lang="de-DE" dirty="0"/>
          </a:p>
          <a:p>
            <a:pPr>
              <a:spcAft>
                <a:spcPts val="600"/>
              </a:spcAft>
            </a:pPr>
            <a:endParaRPr lang="de-DE" dirty="0"/>
          </a:p>
        </p:txBody>
      </p:sp>
    </p:spTree>
    <p:extLst>
      <p:ext uri="{BB962C8B-B14F-4D97-AF65-F5344CB8AC3E}">
        <p14:creationId xmlns:p14="http://schemas.microsoft.com/office/powerpoint/2010/main" val="200839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4953000" y="1748538"/>
            <a:ext cx="4539559" cy="4555093"/>
          </a:xfrm>
          <a:prstGeom prst="rect">
            <a:avLst/>
          </a:prstGeom>
          <a:noFill/>
        </p:spPr>
        <p:txBody>
          <a:bodyPr wrap="square" rtlCol="0">
            <a:spAutoFit/>
          </a:bodyPr>
          <a:lstStyle/>
          <a:p>
            <a:pPr marL="285750" indent="-285750">
              <a:spcAft>
                <a:spcPts val="600"/>
              </a:spcAft>
              <a:buFont typeface="Wingdings" panose="05000000000000000000" pitchFamily="2" charset="2"/>
              <a:buChar char="Ø"/>
            </a:pPr>
            <a:r>
              <a:rPr lang="de-DE" sz="1600" dirty="0"/>
              <a:t>Aufbau paritätisch auf den drei Säulen:</a:t>
            </a:r>
          </a:p>
          <a:p>
            <a:pPr marL="742950" lvl="1" indent="-285750">
              <a:spcAft>
                <a:spcPts val="600"/>
              </a:spcAft>
              <a:buFont typeface="Wingdings" panose="05000000000000000000" pitchFamily="2" charset="2"/>
              <a:buChar char="§"/>
            </a:pPr>
            <a:r>
              <a:rPr lang="de-DE" sz="1600" dirty="0"/>
              <a:t>Technik </a:t>
            </a:r>
          </a:p>
          <a:p>
            <a:pPr marL="742950" lvl="1" indent="-285750">
              <a:spcAft>
                <a:spcPts val="600"/>
              </a:spcAft>
              <a:buFont typeface="Wingdings" panose="05000000000000000000" pitchFamily="2" charset="2"/>
              <a:buChar char="§"/>
            </a:pPr>
            <a:r>
              <a:rPr lang="de-DE" sz="1600" dirty="0"/>
              <a:t>Planung/Organisation  </a:t>
            </a:r>
          </a:p>
          <a:p>
            <a:pPr marL="742950" lvl="1" indent="-285750">
              <a:spcAft>
                <a:spcPts val="600"/>
              </a:spcAft>
              <a:buFont typeface="Wingdings" panose="05000000000000000000" pitchFamily="2" charset="2"/>
              <a:buChar char="§"/>
            </a:pPr>
            <a:r>
              <a:rPr lang="de-DE" sz="1600" dirty="0"/>
              <a:t>Informatik</a:t>
            </a:r>
          </a:p>
          <a:p>
            <a:pPr marL="265113" lvl="1">
              <a:spcAft>
                <a:spcPts val="600"/>
              </a:spcAft>
            </a:pPr>
            <a:r>
              <a:rPr lang="de-DE" sz="1600" dirty="0"/>
              <a:t>=&gt; Integration im </a:t>
            </a:r>
            <a:r>
              <a:rPr lang="de-DE" sz="1600" b="1" dirty="0">
                <a:solidFill>
                  <a:srgbClr val="FF0000"/>
                </a:solidFill>
              </a:rPr>
              <a:t>Smart Factory Lab</a:t>
            </a:r>
          </a:p>
          <a:p>
            <a:pPr>
              <a:spcAft>
                <a:spcPts val="600"/>
              </a:spcAft>
            </a:pPr>
            <a:endParaRPr lang="de-DE" sz="1600" dirty="0"/>
          </a:p>
          <a:p>
            <a:pPr marL="285750" indent="-285750">
              <a:spcAft>
                <a:spcPts val="600"/>
              </a:spcAft>
              <a:buFont typeface="Wingdings" panose="05000000000000000000" pitchFamily="2" charset="2"/>
              <a:buChar char="Ø"/>
            </a:pPr>
            <a:endParaRPr lang="de-DE" sz="1200" dirty="0"/>
          </a:p>
          <a:p>
            <a:pPr marL="285750" indent="-285750">
              <a:spcAft>
                <a:spcPts val="600"/>
              </a:spcAft>
              <a:buFont typeface="Wingdings" panose="05000000000000000000" pitchFamily="2" charset="2"/>
              <a:buChar char="Ø"/>
            </a:pPr>
            <a:endParaRPr lang="de-DE" sz="1200" dirty="0"/>
          </a:p>
          <a:p>
            <a:pPr marL="285750" indent="-285750">
              <a:spcAft>
                <a:spcPts val="600"/>
              </a:spcAft>
              <a:buFont typeface="Wingdings" panose="05000000000000000000" pitchFamily="2" charset="2"/>
              <a:buChar char="Ø"/>
            </a:pPr>
            <a:endParaRPr lang="de-DE" sz="1200" dirty="0"/>
          </a:p>
          <a:p>
            <a:pPr marL="285750" indent="-285750">
              <a:spcAft>
                <a:spcPts val="600"/>
              </a:spcAft>
              <a:buFont typeface="Wingdings" panose="05000000000000000000" pitchFamily="2" charset="2"/>
              <a:buChar char="Ø"/>
            </a:pPr>
            <a:endParaRPr lang="de-DE" sz="1200" dirty="0"/>
          </a:p>
          <a:p>
            <a:pPr>
              <a:spcAft>
                <a:spcPts val="600"/>
              </a:spcAft>
            </a:pPr>
            <a:endParaRPr lang="de-DE" sz="1200" dirty="0"/>
          </a:p>
          <a:p>
            <a:pPr marL="285750" indent="-285750">
              <a:spcAft>
                <a:spcPts val="600"/>
              </a:spcAft>
              <a:buFont typeface="Wingdings" panose="05000000000000000000" pitchFamily="2" charset="2"/>
              <a:buChar char="Ø"/>
            </a:pPr>
            <a:endParaRPr lang="de-DE" sz="1600" dirty="0"/>
          </a:p>
          <a:p>
            <a:pPr marL="285750" indent="-285750">
              <a:spcAft>
                <a:spcPts val="600"/>
              </a:spcAft>
              <a:buFont typeface="Wingdings" panose="05000000000000000000" pitchFamily="2" charset="2"/>
              <a:buChar char="Ø"/>
            </a:pPr>
            <a:endParaRPr lang="de-DE" sz="1600" dirty="0"/>
          </a:p>
          <a:p>
            <a:pPr marL="285750" indent="-285750">
              <a:spcAft>
                <a:spcPts val="600"/>
              </a:spcAft>
              <a:buFont typeface="Wingdings" panose="05000000000000000000" pitchFamily="2" charset="2"/>
              <a:buChar char="Ø"/>
            </a:pPr>
            <a:r>
              <a:rPr lang="de-DE" sz="1600" dirty="0"/>
              <a:t>Ausbau der Informatik und der Elektrotechnik </a:t>
            </a:r>
          </a:p>
          <a:p>
            <a:pPr marL="285750" indent="-285750">
              <a:spcAft>
                <a:spcPts val="600"/>
              </a:spcAft>
              <a:buFont typeface="Wingdings" panose="05000000000000000000" pitchFamily="2" charset="2"/>
              <a:buChar char="Ø"/>
            </a:pPr>
            <a:r>
              <a:rPr lang="de-DE" sz="1600" dirty="0"/>
              <a:t>zusätzliches Projekt- und Fallstudien-Modul</a:t>
            </a:r>
          </a:p>
        </p:txBody>
      </p:sp>
      <p:pic>
        <p:nvPicPr>
          <p:cNvPr id="5" name="Grafik 4">
            <a:extLst>
              <a:ext uri="{FF2B5EF4-FFF2-40B4-BE49-F238E27FC236}">
                <a16:creationId xmlns:a16="http://schemas.microsoft.com/office/drawing/2014/main" id="{6FB96280-C13F-9FA3-8F90-08D279E331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0083" y="3339549"/>
            <a:ext cx="2783670" cy="2311656"/>
          </a:xfrm>
          <a:prstGeom prst="rect">
            <a:avLst/>
          </a:prstGeom>
        </p:spPr>
      </p:pic>
      <p:sp>
        <p:nvSpPr>
          <p:cNvPr id="3" name="Titel 2"/>
          <p:cNvSpPr>
            <a:spLocks noGrp="1"/>
          </p:cNvSpPr>
          <p:nvPr>
            <p:ph type="title"/>
          </p:nvPr>
        </p:nvSpPr>
        <p:spPr>
          <a:xfrm>
            <a:off x="495300" y="274637"/>
            <a:ext cx="8667554" cy="1403334"/>
          </a:xfrm>
        </p:spPr>
        <p:txBody>
          <a:bodyPr/>
          <a:lstStyle/>
          <a:p>
            <a:r>
              <a:rPr lang="de-DE" dirty="0"/>
              <a:t>Studienmodell WIW Stuttgart: Schwerpunkt DP (Digital </a:t>
            </a:r>
            <a:r>
              <a:rPr lang="de-DE" dirty="0" err="1"/>
              <a:t>Production</a:t>
            </a:r>
            <a:r>
              <a:rPr lang="de-DE" dirty="0"/>
              <a:t>)</a:t>
            </a:r>
            <a:br>
              <a:rPr lang="de-DE" dirty="0"/>
            </a:br>
            <a:r>
              <a:rPr lang="de-DE" dirty="0"/>
              <a:t>lokale Wahlmodule/Schwerpunktmodule (ab Studienjahrgang 2024)</a:t>
            </a:r>
          </a:p>
        </p:txBody>
      </p:sp>
      <p:sp>
        <p:nvSpPr>
          <p:cNvPr id="4" name="Foliennummernplatzhalter 3"/>
          <p:cNvSpPr>
            <a:spLocks noGrp="1"/>
          </p:cNvSpPr>
          <p:nvPr>
            <p:ph type="sldNum" sz="quarter" idx="10"/>
          </p:nvPr>
        </p:nvSpPr>
        <p:spPr/>
        <p:txBody>
          <a:bodyPr/>
          <a:lstStyle/>
          <a:p>
            <a:r>
              <a:rPr lang="de-DE"/>
              <a:t>Seite </a:t>
            </a:r>
            <a:fld id="{F621ED97-B3ED-4802-946A-7E05B75B5440}" type="slidenum">
              <a:rPr lang="de-DE" smtClean="0"/>
              <a:pPr/>
              <a:t>7</a:t>
            </a:fld>
            <a:endParaRPr lang="de-DE"/>
          </a:p>
        </p:txBody>
      </p:sp>
      <p:graphicFrame>
        <p:nvGraphicFramePr>
          <p:cNvPr id="6" name="Inhaltsplatzhalter 4"/>
          <p:cNvGraphicFramePr>
            <a:graphicFrameLocks/>
          </p:cNvGraphicFramePr>
          <p:nvPr>
            <p:extLst>
              <p:ext uri="{D42A27DB-BD31-4B8C-83A1-F6EECF244321}">
                <p14:modId xmlns:p14="http://schemas.microsoft.com/office/powerpoint/2010/main" val="1025192651"/>
              </p:ext>
            </p:extLst>
          </p:nvPr>
        </p:nvGraphicFramePr>
        <p:xfrm>
          <a:off x="539560" y="1676399"/>
          <a:ext cx="4286440" cy="4532688"/>
        </p:xfrm>
        <a:graphic>
          <a:graphicData uri="http://schemas.openxmlformats.org/drawingml/2006/table">
            <a:tbl>
              <a:tblPr firstRow="1" bandRow="1">
                <a:tableStyleId>{5A111915-BE36-4E01-A7E5-04B1672EAD32}</a:tableStyleId>
              </a:tblPr>
              <a:tblGrid>
                <a:gridCol w="4286440">
                  <a:extLst>
                    <a:ext uri="{9D8B030D-6E8A-4147-A177-3AD203B41FA5}">
                      <a16:colId xmlns:a16="http://schemas.microsoft.com/office/drawing/2014/main" val="1134214154"/>
                    </a:ext>
                  </a:extLst>
                </a:gridCol>
              </a:tblGrid>
              <a:tr h="460808">
                <a:tc>
                  <a:txBody>
                    <a:bodyPr/>
                    <a:lstStyle/>
                    <a:p>
                      <a:r>
                        <a:rPr lang="de-DE" sz="1400" dirty="0"/>
                        <a:t>Ab</a:t>
                      </a:r>
                      <a:r>
                        <a:rPr lang="de-DE" sz="1400" baseline="0" dirty="0"/>
                        <a:t> Studienjahr 2024</a:t>
                      </a:r>
                      <a:endParaRPr lang="de-DE"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1130698"/>
                  </a:ext>
                </a:extLst>
              </a:tr>
              <a:tr h="720278">
                <a:tc>
                  <a:txBody>
                    <a:bodyPr/>
                    <a:lstStyle/>
                    <a:p>
                      <a:pPr marL="0" algn="l" defTabSz="914400" rtl="0" eaLnBrk="1" latinLnBrk="0" hangingPunct="1"/>
                      <a:r>
                        <a:rPr lang="de-DE" sz="1400" dirty="0"/>
                        <a:t>Systems Engineering in der digitalen Produktion I - Design und Prinzipien technischer Systeme und deren Elemente</a:t>
                      </a:r>
                      <a:endParaRPr lang="de-DE" sz="14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2768701025"/>
                  </a:ext>
                </a:extLst>
              </a:tr>
              <a:tr h="460808">
                <a:tc>
                  <a:txBody>
                    <a:bodyPr/>
                    <a:lstStyle/>
                    <a:p>
                      <a:pPr marL="0" algn="l" defTabSz="914400" rtl="0" eaLnBrk="1" latinLnBrk="0" hangingPunct="1"/>
                      <a:r>
                        <a:rPr lang="de-DE" sz="1400" dirty="0"/>
                        <a:t>Systems Engineering in der digitalen Produktion II - Produktionstechnik und Automatisierung</a:t>
                      </a:r>
                      <a:endParaRPr lang="de-DE" sz="14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4275524428"/>
                  </a:ext>
                </a:extLst>
              </a:tr>
              <a:tr h="510197">
                <a:tc>
                  <a:txBody>
                    <a:bodyPr/>
                    <a:lstStyle/>
                    <a:p>
                      <a:r>
                        <a:rPr lang="de-DE" sz="1400" kern="1200" dirty="0">
                          <a:solidFill>
                            <a:schemeClr val="tx1"/>
                          </a:solidFill>
                          <a:latin typeface="+mn-lt"/>
                          <a:ea typeface="+mn-ea"/>
                          <a:cs typeface="+mn-cs"/>
                        </a:rPr>
                        <a:t>Mechatronische</a:t>
                      </a:r>
                      <a:r>
                        <a:rPr lang="de-DE" sz="1400" kern="1200" baseline="0" dirty="0">
                          <a:solidFill>
                            <a:schemeClr val="tx1"/>
                          </a:solidFill>
                          <a:latin typeface="+mn-lt"/>
                          <a:ea typeface="+mn-ea"/>
                          <a:cs typeface="+mn-cs"/>
                        </a:rPr>
                        <a:t> Systeme – Anwendungen in der Digitalen Produktion</a:t>
                      </a:r>
                      <a:endParaRPr lang="de-DE" sz="14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1327087207"/>
                  </a:ext>
                </a:extLst>
              </a:tr>
              <a:tr h="460808">
                <a:tc>
                  <a:txBody>
                    <a:bodyPr/>
                    <a:lstStyle/>
                    <a:p>
                      <a:r>
                        <a:rPr lang="de-DE" sz="1400" dirty="0"/>
                        <a:t>Informatik</a:t>
                      </a:r>
                      <a:r>
                        <a:rPr lang="de-DE" sz="1400" baseline="0" dirty="0"/>
                        <a:t> III (Big Data und KI)</a:t>
                      </a:r>
                      <a:endParaRPr lang="de-DE"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2960303555"/>
                  </a:ext>
                </a:extLst>
              </a:tr>
              <a:tr h="460808">
                <a:tc>
                  <a:txBody>
                    <a:bodyPr/>
                    <a:lstStyle/>
                    <a:p>
                      <a:r>
                        <a:rPr lang="de-DE" sz="1400" u="none" dirty="0"/>
                        <a:t>Industrial Engineering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207114721"/>
                  </a:ext>
                </a:extLst>
              </a:tr>
              <a:tr h="460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dirty="0" err="1"/>
                        <a:t>Procurement</a:t>
                      </a:r>
                      <a:r>
                        <a:rPr lang="de-DE" sz="1400" baseline="0" dirty="0"/>
                        <a:t> </a:t>
                      </a:r>
                      <a:r>
                        <a:rPr lang="de-DE" sz="1400" baseline="0" dirty="0" err="1"/>
                        <a:t>and</a:t>
                      </a:r>
                      <a:r>
                        <a:rPr lang="de-DE" sz="1400" baseline="0" dirty="0"/>
                        <a:t> Supply Chain Management</a:t>
                      </a:r>
                      <a:endParaRPr lang="de-DE"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385714504"/>
                  </a:ext>
                </a:extLst>
              </a:tr>
              <a:tr h="460808">
                <a:tc>
                  <a:txBody>
                    <a:bodyPr/>
                    <a:lstStyle/>
                    <a:p>
                      <a:r>
                        <a:rPr lang="de-DE" sz="1400" dirty="0"/>
                        <a:t>Teamprojekt</a:t>
                      </a:r>
                      <a:r>
                        <a:rPr lang="de-DE" sz="1400" baseline="0" dirty="0"/>
                        <a:t> </a:t>
                      </a:r>
                      <a:r>
                        <a:rPr lang="de-DE" sz="1400" dirty="0"/>
                        <a:t>Smart Factory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382949460"/>
                  </a:ext>
                </a:extLst>
              </a:tr>
              <a:tr h="460808">
                <a:tc>
                  <a:txBody>
                    <a:bodyPr/>
                    <a:lstStyle/>
                    <a:p>
                      <a:r>
                        <a:rPr lang="de-DE" sz="1400" dirty="0"/>
                        <a:t>Wahlmodul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3308489"/>
                  </a:ext>
                </a:extLst>
              </a:tr>
            </a:tbl>
          </a:graphicData>
        </a:graphic>
      </p:graphicFrame>
    </p:spTree>
    <p:extLst>
      <p:ext uri="{BB962C8B-B14F-4D97-AF65-F5344CB8AC3E}">
        <p14:creationId xmlns:p14="http://schemas.microsoft.com/office/powerpoint/2010/main" val="2077187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495300" y="319043"/>
            <a:ext cx="9291730" cy="1403334"/>
          </a:xfrm>
        </p:spPr>
        <p:txBody>
          <a:bodyPr/>
          <a:lstStyle/>
          <a:p>
            <a:pPr lvl="1"/>
            <a:r>
              <a:rPr lang="de-DE" dirty="0"/>
              <a:t>Studienmodell WIW Stuttgart: PM (</a:t>
            </a:r>
            <a:r>
              <a:rPr lang="de-DE" dirty="0" err="1"/>
              <a:t>Sustainable</a:t>
            </a:r>
            <a:r>
              <a:rPr lang="de-DE" dirty="0"/>
              <a:t> </a:t>
            </a:r>
            <a:r>
              <a:rPr lang="de-DE" dirty="0" err="1"/>
              <a:t>Procurement</a:t>
            </a:r>
            <a:r>
              <a:rPr lang="de-DE" dirty="0"/>
              <a:t> </a:t>
            </a:r>
            <a:r>
              <a:rPr lang="de-DE" dirty="0" err="1"/>
              <a:t>and</a:t>
            </a:r>
            <a:r>
              <a:rPr lang="de-DE" dirty="0"/>
              <a:t> Material Science) lokale Wahlmodule/ Schwerpunktmodule (ab Jahrgang 2024)</a:t>
            </a:r>
          </a:p>
        </p:txBody>
      </p:sp>
      <p:sp>
        <p:nvSpPr>
          <p:cNvPr id="4" name="Foliennummernplatzhalter 3"/>
          <p:cNvSpPr>
            <a:spLocks noGrp="1"/>
          </p:cNvSpPr>
          <p:nvPr>
            <p:ph type="sldNum" sz="quarter" idx="10"/>
          </p:nvPr>
        </p:nvSpPr>
        <p:spPr/>
        <p:txBody>
          <a:bodyPr/>
          <a:lstStyle/>
          <a:p>
            <a:r>
              <a:rPr lang="de-DE" dirty="0"/>
              <a:t>Seite </a:t>
            </a:r>
            <a:fld id="{F621ED97-B3ED-4802-946A-7E05B75B5440}" type="slidenum">
              <a:rPr lang="de-DE" smtClean="0"/>
              <a:pPr/>
              <a:t>8</a:t>
            </a:fld>
            <a:endParaRPr lang="de-DE" dirty="0"/>
          </a:p>
        </p:txBody>
      </p:sp>
      <p:sp>
        <p:nvSpPr>
          <p:cNvPr id="6" name="Textfeld 5"/>
          <p:cNvSpPr txBox="1"/>
          <p:nvPr/>
        </p:nvSpPr>
        <p:spPr>
          <a:xfrm>
            <a:off x="4734561" y="1816552"/>
            <a:ext cx="4754879" cy="4401205"/>
          </a:xfrm>
          <a:prstGeom prst="rect">
            <a:avLst/>
          </a:prstGeom>
          <a:noFill/>
        </p:spPr>
        <p:txBody>
          <a:bodyPr wrap="square" rtlCol="0">
            <a:spAutoFit/>
          </a:bodyPr>
          <a:lstStyle/>
          <a:p>
            <a:pPr marL="285750" indent="-285750">
              <a:spcAft>
                <a:spcPts val="600"/>
              </a:spcAft>
              <a:buFont typeface="Wingdings" panose="05000000000000000000" pitchFamily="2" charset="2"/>
              <a:buChar char="Ø"/>
            </a:pPr>
            <a:r>
              <a:rPr lang="de-DE" sz="1600" dirty="0"/>
              <a:t>Aufbau auf den drei Säulen:</a:t>
            </a:r>
          </a:p>
          <a:p>
            <a:pPr marL="539750" lvl="1" indent="-271463">
              <a:spcAft>
                <a:spcPts val="600"/>
              </a:spcAft>
              <a:buFont typeface="Wingdings" panose="05000000000000000000" pitchFamily="2" charset="2"/>
              <a:buChar char="§"/>
            </a:pPr>
            <a:r>
              <a:rPr lang="de-DE" sz="1600" dirty="0"/>
              <a:t>Nachhaltigkeitsmanagement/ </a:t>
            </a:r>
            <a:r>
              <a:rPr lang="de-DE" sz="1600" dirty="0" err="1"/>
              <a:t>Procurement</a:t>
            </a:r>
            <a:r>
              <a:rPr lang="de-DE" sz="1600" dirty="0"/>
              <a:t>/ Supply-Chain- und Risikomanagement</a:t>
            </a:r>
          </a:p>
          <a:p>
            <a:pPr marL="539750" lvl="1" indent="-271463">
              <a:spcAft>
                <a:spcPts val="600"/>
              </a:spcAft>
              <a:buFont typeface="Wingdings" panose="05000000000000000000" pitchFamily="2" charset="2"/>
              <a:buChar char="§"/>
            </a:pPr>
            <a:r>
              <a:rPr lang="de-DE" sz="1600" dirty="0"/>
              <a:t>Environmental Engineering/ Maintenance</a:t>
            </a:r>
          </a:p>
          <a:p>
            <a:pPr marL="539750" lvl="1" indent="-271463">
              <a:spcAft>
                <a:spcPts val="600"/>
              </a:spcAft>
              <a:buFont typeface="Wingdings" panose="05000000000000000000" pitchFamily="2" charset="2"/>
              <a:buChar char="§"/>
            </a:pPr>
            <a:r>
              <a:rPr lang="de-DE" sz="1600" dirty="0"/>
              <a:t>Material Science</a:t>
            </a:r>
          </a:p>
          <a:p>
            <a:pPr marL="550862" lvl="1" indent="-285750">
              <a:spcAft>
                <a:spcPts val="600"/>
              </a:spcAft>
              <a:buFont typeface="Symbol" panose="05050102010706020507" pitchFamily="18" charset="2"/>
              <a:buChar char="Þ"/>
            </a:pPr>
            <a:r>
              <a:rPr lang="de-DE" sz="1600" dirty="0"/>
              <a:t>Integration im Team-Projekt </a:t>
            </a:r>
            <a:r>
              <a:rPr lang="de-DE" sz="1600" dirty="0" err="1"/>
              <a:t>Sustainable</a:t>
            </a:r>
            <a:r>
              <a:rPr lang="de-DE" sz="1600" dirty="0"/>
              <a:t> </a:t>
            </a:r>
            <a:r>
              <a:rPr lang="de-DE" sz="1600" dirty="0" err="1"/>
              <a:t>Procurement</a:t>
            </a:r>
            <a:r>
              <a:rPr lang="de-DE" sz="1600" dirty="0"/>
              <a:t> </a:t>
            </a:r>
            <a:r>
              <a:rPr lang="de-DE" sz="1600" dirty="0" err="1"/>
              <a:t>and</a:t>
            </a:r>
            <a:r>
              <a:rPr lang="de-DE" sz="1600" dirty="0"/>
              <a:t> Material Science</a:t>
            </a:r>
          </a:p>
          <a:p>
            <a:pPr marL="265112" lvl="1">
              <a:spcAft>
                <a:spcPts val="600"/>
              </a:spcAft>
            </a:pPr>
            <a:endParaRPr lang="de-DE" sz="1600" dirty="0"/>
          </a:p>
          <a:p>
            <a:pPr marL="285750" lvl="1" indent="-285750">
              <a:spcAft>
                <a:spcPts val="600"/>
              </a:spcAft>
              <a:buFont typeface="Wingdings" panose="05000000000000000000" pitchFamily="2" charset="2"/>
              <a:buChar char="Ø"/>
            </a:pPr>
            <a:r>
              <a:rPr lang="de-DE" sz="1600" dirty="0"/>
              <a:t>Für Wirtschaftsingenieur*innen im Spannungs-</a:t>
            </a:r>
            <a:br>
              <a:rPr lang="de-DE" sz="1600" dirty="0"/>
            </a:br>
            <a:r>
              <a:rPr lang="de-DE" sz="1600" dirty="0" err="1"/>
              <a:t>feld</a:t>
            </a:r>
            <a:r>
              <a:rPr lang="de-DE" sz="1600" dirty="0"/>
              <a:t> der Zukunftsthemen Nachhaltigkeit, Beschaffung, Energie und Umwelt</a:t>
            </a:r>
          </a:p>
          <a:p>
            <a:pPr marL="285750" lvl="1" indent="-285750">
              <a:spcAft>
                <a:spcPts val="600"/>
              </a:spcAft>
              <a:buFont typeface="Wingdings" panose="05000000000000000000" pitchFamily="2" charset="2"/>
              <a:buChar char="Ø"/>
            </a:pPr>
            <a:r>
              <a:rPr lang="de-DE" sz="1600" dirty="0"/>
              <a:t>Schwerpunktthemen:</a:t>
            </a:r>
            <a:br>
              <a:rPr lang="de-DE" sz="1600" dirty="0"/>
            </a:br>
            <a:r>
              <a:rPr lang="de-DE" sz="1600" dirty="0"/>
              <a:t>Corporate </a:t>
            </a:r>
            <a:r>
              <a:rPr lang="de-DE" sz="1600" dirty="0" err="1"/>
              <a:t>Social</a:t>
            </a:r>
            <a:r>
              <a:rPr lang="de-DE" sz="1600" dirty="0"/>
              <a:t> </a:t>
            </a:r>
            <a:r>
              <a:rPr lang="de-DE" sz="1600" dirty="0" err="1"/>
              <a:t>Responsibility</a:t>
            </a:r>
            <a:r>
              <a:rPr lang="de-DE" sz="1600" dirty="0"/>
              <a:t> (CSR), Smart </a:t>
            </a:r>
            <a:r>
              <a:rPr lang="de-DE" sz="1600" dirty="0" err="1"/>
              <a:t>Operations</a:t>
            </a:r>
            <a:r>
              <a:rPr lang="de-DE" sz="1600" dirty="0"/>
              <a:t> Management, Material Science, </a:t>
            </a:r>
            <a:r>
              <a:rPr lang="de-DE" sz="1600" dirty="0" err="1"/>
              <a:t>Resilente</a:t>
            </a:r>
            <a:r>
              <a:rPr lang="de-DE" sz="1600" dirty="0"/>
              <a:t> Wertschöpfungsketten</a:t>
            </a:r>
          </a:p>
        </p:txBody>
      </p:sp>
      <p:graphicFrame>
        <p:nvGraphicFramePr>
          <p:cNvPr id="9" name="Inhaltsplatzhalter 4">
            <a:extLst>
              <a:ext uri="{FF2B5EF4-FFF2-40B4-BE49-F238E27FC236}">
                <a16:creationId xmlns:a16="http://schemas.microsoft.com/office/drawing/2014/main" id="{892D2789-EED9-4BB0-8B5B-A305AD59E73C}"/>
              </a:ext>
            </a:extLst>
          </p:cNvPr>
          <p:cNvGraphicFramePr>
            <a:graphicFrameLocks/>
          </p:cNvGraphicFramePr>
          <p:nvPr>
            <p:extLst>
              <p:ext uri="{D42A27DB-BD31-4B8C-83A1-F6EECF244321}">
                <p14:modId xmlns:p14="http://schemas.microsoft.com/office/powerpoint/2010/main" val="1330687081"/>
              </p:ext>
            </p:extLst>
          </p:nvPr>
        </p:nvGraphicFramePr>
        <p:xfrm>
          <a:off x="482758" y="1836872"/>
          <a:ext cx="3888664" cy="4312320"/>
        </p:xfrm>
        <a:graphic>
          <a:graphicData uri="http://schemas.openxmlformats.org/drawingml/2006/table">
            <a:tbl>
              <a:tblPr firstRow="1" bandRow="1">
                <a:tableStyleId>{5A111915-BE36-4E01-A7E5-04B1672EAD32}</a:tableStyleId>
              </a:tblPr>
              <a:tblGrid>
                <a:gridCol w="3888664">
                  <a:extLst>
                    <a:ext uri="{9D8B030D-6E8A-4147-A177-3AD203B41FA5}">
                      <a16:colId xmlns:a16="http://schemas.microsoft.com/office/drawing/2014/main" val="1134214154"/>
                    </a:ext>
                  </a:extLst>
                </a:gridCol>
              </a:tblGrid>
              <a:tr h="468000">
                <a:tc>
                  <a:txBody>
                    <a:bodyPr/>
                    <a:lstStyle/>
                    <a:p>
                      <a:r>
                        <a:rPr lang="de-DE" sz="1400" dirty="0"/>
                        <a:t>Ab</a:t>
                      </a:r>
                      <a:r>
                        <a:rPr lang="de-DE" sz="1400" baseline="0" dirty="0"/>
                        <a:t> Studienjahr 2024</a:t>
                      </a:r>
                      <a:endParaRPr lang="de-DE"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1130698"/>
                  </a:ext>
                </a:extLst>
              </a:tr>
              <a:tr h="468000">
                <a:tc>
                  <a:txBody>
                    <a:bodyPr/>
                    <a:lstStyle/>
                    <a:p>
                      <a:pPr marL="0" algn="l" defTabSz="914400" rtl="0" eaLnBrk="1" latinLnBrk="0" hangingPunct="1"/>
                      <a:r>
                        <a:rPr lang="de-DE" sz="1400" dirty="0"/>
                        <a:t>Systems Engineering - Design und Prinzipien technischer Systeme und deren Elemente</a:t>
                      </a:r>
                      <a:endParaRPr lang="de-DE" sz="14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2768701025"/>
                  </a:ext>
                </a:extLst>
              </a:tr>
              <a:tr h="468000">
                <a:tc>
                  <a:txBody>
                    <a:bodyPr/>
                    <a:lstStyle/>
                    <a:p>
                      <a:pPr marL="0" algn="l" defTabSz="914400" rtl="0" eaLnBrk="1" latinLnBrk="0" hangingPunct="1"/>
                      <a:r>
                        <a:rPr lang="de-DE" sz="1400" kern="1200" dirty="0">
                          <a:solidFill>
                            <a:schemeClr val="tx1"/>
                          </a:solidFill>
                          <a:latin typeface="+mn-lt"/>
                          <a:ea typeface="+mn-ea"/>
                          <a:cs typeface="+mn-cs"/>
                        </a:rPr>
                        <a:t>Energietechnik und Instandhaltung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4275524428"/>
                  </a:ext>
                </a:extLst>
              </a:tr>
              <a:tr h="468000">
                <a:tc>
                  <a:txBody>
                    <a:bodyPr/>
                    <a:lstStyle/>
                    <a:p>
                      <a:r>
                        <a:rPr lang="de-DE" sz="1400" kern="1200" dirty="0">
                          <a:solidFill>
                            <a:schemeClr val="tx1"/>
                          </a:solidFill>
                          <a:latin typeface="+mn-lt"/>
                          <a:ea typeface="+mn-ea"/>
                          <a:cs typeface="+mn-cs"/>
                        </a:rPr>
                        <a:t>Hochleistungswerkstoffe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extLst>
                  <a:ext uri="{0D108BD9-81ED-4DB2-BD59-A6C34878D82A}">
                    <a16:rowId xmlns:a16="http://schemas.microsoft.com/office/drawing/2014/main" val="1327087207"/>
                  </a:ext>
                </a:extLst>
              </a:tr>
              <a:tr h="468000">
                <a:tc>
                  <a:txBody>
                    <a:bodyPr/>
                    <a:lstStyle/>
                    <a:p>
                      <a:r>
                        <a:rPr lang="de-DE" sz="1400" dirty="0"/>
                        <a:t>Kunststoffe und</a:t>
                      </a:r>
                      <a:r>
                        <a:rPr lang="de-DE" sz="1400" baseline="0" dirty="0"/>
                        <a:t> Umwelttechnik</a:t>
                      </a:r>
                      <a:endParaRPr lang="de-DE"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2960303555"/>
                  </a:ext>
                </a:extLst>
              </a:tr>
              <a:tr h="468000">
                <a:tc>
                  <a:txBody>
                    <a:bodyPr/>
                    <a:lstStyle/>
                    <a:p>
                      <a:r>
                        <a:rPr lang="de-DE" sz="1400" u="none" dirty="0"/>
                        <a:t>Nachhaltigkeitsmanagement</a:t>
                      </a:r>
                      <a:r>
                        <a:rPr lang="de-DE" sz="1400" u="none" baseline="0" dirty="0"/>
                        <a:t> und CSR</a:t>
                      </a:r>
                      <a:endParaRPr lang="de-DE" sz="1400" u="none"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207114721"/>
                  </a:ext>
                </a:extLst>
              </a:tr>
              <a:tr h="46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dirty="0" err="1"/>
                        <a:t>Sustainable</a:t>
                      </a:r>
                      <a:r>
                        <a:rPr lang="de-DE" sz="1400" dirty="0"/>
                        <a:t> </a:t>
                      </a:r>
                      <a:r>
                        <a:rPr lang="de-DE" sz="1400" dirty="0" err="1"/>
                        <a:t>Procurement</a:t>
                      </a:r>
                      <a:r>
                        <a:rPr lang="de-DE" sz="1400" dirty="0"/>
                        <a:t> and Supply Chains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1385714504"/>
                  </a:ext>
                </a:extLst>
              </a:tr>
              <a:tr h="468000">
                <a:tc>
                  <a:txBody>
                    <a:bodyPr/>
                    <a:lstStyle/>
                    <a:p>
                      <a:pPr algn="l"/>
                      <a:r>
                        <a:rPr lang="de-DE" sz="1400" dirty="0"/>
                        <a:t>Team-Projekt </a:t>
                      </a:r>
                      <a:r>
                        <a:rPr lang="de-DE" sz="1400" dirty="0" err="1"/>
                        <a:t>Sustainable</a:t>
                      </a:r>
                      <a:r>
                        <a:rPr lang="de-DE" sz="1400" dirty="0"/>
                        <a:t> </a:t>
                      </a:r>
                      <a:r>
                        <a:rPr lang="de-DE" sz="1400" dirty="0" err="1"/>
                        <a:t>Procurement</a:t>
                      </a:r>
                      <a:r>
                        <a:rPr lang="de-DE" sz="1400" dirty="0"/>
                        <a:t> </a:t>
                      </a:r>
                      <a:r>
                        <a:rPr lang="de-DE" sz="1400" dirty="0" err="1"/>
                        <a:t>and</a:t>
                      </a:r>
                      <a:r>
                        <a:rPr lang="de-DE" sz="1400" dirty="0"/>
                        <a:t> Material Science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33"/>
                    </a:solidFill>
                  </a:tcPr>
                </a:tc>
                <a:extLst>
                  <a:ext uri="{0D108BD9-81ED-4DB2-BD59-A6C34878D82A}">
                    <a16:rowId xmlns:a16="http://schemas.microsoft.com/office/drawing/2014/main" val="382949460"/>
                  </a:ext>
                </a:extLst>
              </a:tr>
              <a:tr h="468000">
                <a:tc>
                  <a:txBody>
                    <a:bodyPr/>
                    <a:lstStyle/>
                    <a:p>
                      <a:r>
                        <a:rPr lang="de-DE" sz="1400" dirty="0"/>
                        <a:t>Wahlmodul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3308489"/>
                  </a:ext>
                </a:extLst>
              </a:tr>
            </a:tbl>
          </a:graphicData>
        </a:graphic>
      </p:graphicFrame>
    </p:spTree>
    <p:extLst>
      <p:ext uri="{BB962C8B-B14F-4D97-AF65-F5344CB8AC3E}">
        <p14:creationId xmlns:p14="http://schemas.microsoft.com/office/powerpoint/2010/main" val="541514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762000" y="1692876"/>
            <a:ext cx="8534400" cy="4403124"/>
          </a:xfrm>
        </p:spPr>
        <p:txBody>
          <a:bodyPr/>
          <a:lstStyle/>
          <a:p>
            <a:pPr>
              <a:buFont typeface="Wingdings" panose="05000000000000000000" pitchFamily="2" charset="2"/>
              <a:buChar char="Ø"/>
            </a:pPr>
            <a:r>
              <a:rPr lang="de-DE" sz="1600" dirty="0">
                <a:solidFill>
                  <a:srgbClr val="0000CC"/>
                </a:solidFill>
              </a:rPr>
              <a:t>Für zukünftige Studierende mit „Maschinenbau-Orientierung“ geben Sie zukünftig </a:t>
            </a:r>
            <a:br>
              <a:rPr lang="de-DE" sz="1600" dirty="0">
                <a:solidFill>
                  <a:srgbClr val="0000CC"/>
                </a:solidFill>
              </a:rPr>
            </a:br>
            <a:r>
              <a:rPr lang="de-DE" sz="1600" dirty="0">
                <a:solidFill>
                  <a:srgbClr val="0000CC"/>
                </a:solidFill>
              </a:rPr>
              <a:t>im Vertrag bitte die Studienrichtung „Allgemeines Wirtschaftsingenieurwesen“ an.</a:t>
            </a:r>
          </a:p>
          <a:p>
            <a:pPr>
              <a:buFont typeface="Wingdings" panose="05000000000000000000" pitchFamily="2" charset="2"/>
              <a:buChar char="Ø"/>
            </a:pPr>
            <a:endParaRPr lang="de-DE" sz="1600" dirty="0">
              <a:solidFill>
                <a:srgbClr val="0000CC"/>
              </a:solidFill>
            </a:endParaRPr>
          </a:p>
          <a:p>
            <a:pPr>
              <a:buFont typeface="Wingdings" panose="05000000000000000000" pitchFamily="2" charset="2"/>
              <a:buChar char="Ø"/>
            </a:pPr>
            <a:r>
              <a:rPr lang="de-DE" sz="1600" dirty="0">
                <a:solidFill>
                  <a:schemeClr val="tx1"/>
                </a:solidFill>
              </a:rPr>
              <a:t>Für zukünftige Studierende mit „Elektrotechnik-Orientierung“ geben Sie im Vertrag bitte weiterhin die Studienrichtung „Elektrotechnik“ an.</a:t>
            </a:r>
          </a:p>
          <a:p>
            <a:pPr>
              <a:buFont typeface="Wingdings" panose="05000000000000000000" pitchFamily="2" charset="2"/>
              <a:buChar char="Ø"/>
            </a:pPr>
            <a:endParaRPr lang="de-DE" sz="1600" dirty="0">
              <a:solidFill>
                <a:schemeClr val="tx1"/>
              </a:solidFill>
            </a:endParaRPr>
          </a:p>
          <a:p>
            <a:pPr>
              <a:buFont typeface="Wingdings" panose="05000000000000000000" pitchFamily="2" charset="2"/>
              <a:buChar char="Ø"/>
            </a:pPr>
            <a:r>
              <a:rPr lang="de-DE" sz="1600" dirty="0">
                <a:solidFill>
                  <a:schemeClr val="tx1"/>
                </a:solidFill>
              </a:rPr>
              <a:t>Im Bewerbungs- und Zulassungsportal (</a:t>
            </a:r>
            <a:r>
              <a:rPr lang="de-DE" sz="1600" dirty="0" err="1">
                <a:solidFill>
                  <a:schemeClr val="tx1"/>
                </a:solidFill>
              </a:rPr>
              <a:t>BuZ</a:t>
            </a:r>
            <a:r>
              <a:rPr lang="de-DE" sz="1600" dirty="0">
                <a:solidFill>
                  <a:schemeClr val="tx1"/>
                </a:solidFill>
              </a:rPr>
              <a:t>) werden für die Zulassung 2024 </a:t>
            </a:r>
            <a:br>
              <a:rPr lang="de-DE" sz="1600" dirty="0">
                <a:solidFill>
                  <a:schemeClr val="tx1"/>
                </a:solidFill>
              </a:rPr>
            </a:br>
            <a:r>
              <a:rPr lang="de-DE" sz="1600" dirty="0">
                <a:solidFill>
                  <a:schemeClr val="tx1"/>
                </a:solidFill>
              </a:rPr>
              <a:t>die Auswahlmöglichkeiten entsprechend angepasst.</a:t>
            </a:r>
          </a:p>
          <a:p>
            <a:pPr>
              <a:buFont typeface="Wingdings" panose="05000000000000000000" pitchFamily="2" charset="2"/>
              <a:buChar char="Ø"/>
            </a:pPr>
            <a:endParaRPr lang="de-DE" sz="1600" dirty="0">
              <a:solidFill>
                <a:schemeClr val="tx1"/>
              </a:solidFill>
            </a:endParaRPr>
          </a:p>
          <a:p>
            <a:pPr>
              <a:buFont typeface="Wingdings" panose="05000000000000000000" pitchFamily="2" charset="2"/>
              <a:buChar char="Ø"/>
            </a:pPr>
            <a:r>
              <a:rPr lang="de-DE" sz="1600" dirty="0">
                <a:solidFill>
                  <a:srgbClr val="0000CC"/>
                </a:solidFill>
              </a:rPr>
              <a:t>Die Schwerpunkte in der Studienrichtung „Allgemeines Wirtschaftsingenieurwesen“ starten zukünftig bereits in der vierten Theoriephase. Daher müssen sich die Studierenden bereits in der Praxisphase am Ende des ersten Studienjahres in Abstimmung mit ihrem Partnerunternehmen für einen Schwerpunkt entscheiden. </a:t>
            </a:r>
          </a:p>
        </p:txBody>
      </p:sp>
      <p:sp>
        <p:nvSpPr>
          <p:cNvPr id="3" name="Titel 2"/>
          <p:cNvSpPr>
            <a:spLocks noGrp="1"/>
          </p:cNvSpPr>
          <p:nvPr>
            <p:ph type="title"/>
          </p:nvPr>
        </p:nvSpPr>
        <p:spPr/>
        <p:txBody>
          <a:bodyPr/>
          <a:lstStyle/>
          <a:p>
            <a:r>
              <a:rPr lang="de-DE" dirty="0"/>
              <a:t>Hinweise für Duale Partnerunternehmen</a:t>
            </a:r>
          </a:p>
        </p:txBody>
      </p:sp>
      <p:sp>
        <p:nvSpPr>
          <p:cNvPr id="4" name="Foliennummernplatzhalter 3"/>
          <p:cNvSpPr>
            <a:spLocks noGrp="1"/>
          </p:cNvSpPr>
          <p:nvPr>
            <p:ph type="sldNum" sz="quarter" idx="10"/>
          </p:nvPr>
        </p:nvSpPr>
        <p:spPr/>
        <p:txBody>
          <a:bodyPr/>
          <a:lstStyle/>
          <a:p>
            <a:r>
              <a:rPr lang="de-DE"/>
              <a:t>Seite </a:t>
            </a:r>
            <a:fld id="{F621ED97-B3ED-4802-946A-7E05B75B5440}" type="slidenum">
              <a:rPr lang="de-DE" smtClean="0"/>
              <a:pPr/>
              <a:t>9</a:t>
            </a:fld>
            <a:endParaRPr lang="de-DE"/>
          </a:p>
        </p:txBody>
      </p:sp>
    </p:spTree>
    <p:extLst>
      <p:ext uri="{BB962C8B-B14F-4D97-AF65-F5344CB8AC3E}">
        <p14:creationId xmlns:p14="http://schemas.microsoft.com/office/powerpoint/2010/main" val="3821512771"/>
      </p:ext>
    </p:extLst>
  </p:cSld>
  <p:clrMapOvr>
    <a:masterClrMapping/>
  </p:clrMapOvr>
</p:sld>
</file>

<file path=ppt/theme/theme1.xml><?xml version="1.0" encoding="utf-8"?>
<a:theme xmlns:a="http://schemas.openxmlformats.org/drawingml/2006/main" name="Leere Präsentation">
  <a:themeElements>
    <a:clrScheme name="Benutzerdefiniert 1">
      <a:dk1>
        <a:srgbClr val="000000"/>
      </a:dk1>
      <a:lt1>
        <a:srgbClr val="FFFFFF"/>
      </a:lt1>
      <a:dk2>
        <a:srgbClr val="000000"/>
      </a:dk2>
      <a:lt2>
        <a:srgbClr val="5C6971"/>
      </a:lt2>
      <a:accent1>
        <a:srgbClr val="E2001A"/>
      </a:accent1>
      <a:accent2>
        <a:srgbClr val="8C0012"/>
      </a:accent2>
      <a:accent3>
        <a:srgbClr val="627F2A"/>
      </a:accent3>
      <a:accent4>
        <a:srgbClr val="374F1E"/>
      </a:accent4>
      <a:accent5>
        <a:srgbClr val="006290"/>
      </a:accent5>
      <a:accent6>
        <a:srgbClr val="00567F"/>
      </a:accent6>
      <a:hlink>
        <a:srgbClr val="006290"/>
      </a:hlink>
      <a:folHlink>
        <a:srgbClr val="00567F"/>
      </a:folHlink>
    </a:clrScheme>
    <a:fontScheme name="Leere Präsentation">
      <a:majorFont>
        <a:latin typeface="Arial"/>
        <a:ea typeface="ＭＳ Ｐゴシック"/>
        <a:cs typeface=""/>
      </a:majorFont>
      <a:minorFont>
        <a:latin typeface="Arial"/>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2813" rtl="0" eaLnBrk="1" fontAlgn="base" latinLnBrk="0" hangingPunct="1">
          <a:lnSpc>
            <a:spcPct val="100000"/>
          </a:lnSpc>
          <a:spcBef>
            <a:spcPct val="2000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a:lstStyle/>
    </a:lnDef>
  </a:objectDefaults>
  <a:extraClrSchemeLst>
    <a:extraClrScheme>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e 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e 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e 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e 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e 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e 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e 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e 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Leere Präsentation">
  <a:themeElements>
    <a:clrScheme name="DHBW">
      <a:dk1>
        <a:srgbClr val="000000"/>
      </a:dk1>
      <a:lt1>
        <a:srgbClr val="FFFFFF"/>
      </a:lt1>
      <a:dk2>
        <a:srgbClr val="000000"/>
      </a:dk2>
      <a:lt2>
        <a:srgbClr val="5C6971"/>
      </a:lt2>
      <a:accent1>
        <a:srgbClr val="E2001A"/>
      </a:accent1>
      <a:accent2>
        <a:srgbClr val="8C0012"/>
      </a:accent2>
      <a:accent3>
        <a:srgbClr val="627F2A"/>
      </a:accent3>
      <a:accent4>
        <a:srgbClr val="546F27"/>
      </a:accent4>
      <a:accent5>
        <a:srgbClr val="455F23"/>
      </a:accent5>
      <a:accent6>
        <a:srgbClr val="374F1E"/>
      </a:accent6>
      <a:hlink>
        <a:srgbClr val="006290"/>
      </a:hlink>
      <a:folHlink>
        <a:srgbClr val="00567F"/>
      </a:folHlink>
    </a:clrScheme>
    <a:fontScheme name="Leere Präsentation">
      <a:majorFont>
        <a:latin typeface="Arial"/>
        <a:ea typeface="ＭＳ Ｐゴシック"/>
        <a:cs typeface=""/>
      </a:majorFont>
      <a:minorFont>
        <a:latin typeface="Arial"/>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2813" rtl="0" eaLnBrk="1" fontAlgn="base" latinLnBrk="0" hangingPunct="1">
          <a:lnSpc>
            <a:spcPct val="100000"/>
          </a:lnSpc>
          <a:spcBef>
            <a:spcPct val="2000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2813" rtl="0" eaLnBrk="1" fontAlgn="base" latinLnBrk="0" hangingPunct="1">
          <a:lnSpc>
            <a:spcPct val="100000"/>
          </a:lnSpc>
          <a:spcBef>
            <a:spcPct val="2000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e 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e 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e 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e 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e 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e 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e 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e 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D2BF08736009A347904AAE10D27F06C0" ma:contentTypeVersion="92" ma:contentTypeDescription="Ein neues Dokument erstellen." ma:contentTypeScope="" ma:versionID="1c513300bfe2b4d0a82a6df5c3d959f5">
  <xsd:schema xmlns:xsd="http://www.w3.org/2001/XMLSchema" xmlns:xs="http://www.w3.org/2001/XMLSchema" xmlns:p="http://schemas.microsoft.com/office/2006/metadata/properties" targetNamespace="http://schemas.microsoft.com/office/2006/metadata/properties" ma:root="true" ma:fieldsID="b686dcd11d120f5ddbaa988a62e2b00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D9FA5C-EF9C-48D6-AF9A-14D042B497CD}">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4D0889C3-98D3-4D71-936A-B714C1D2D3AD}">
  <ds:schemaRefs>
    <ds:schemaRef ds:uri="http://schemas.microsoft.com/sharepoint/v3/contenttype/forms"/>
  </ds:schemaRefs>
</ds:datastoreItem>
</file>

<file path=customXml/itemProps3.xml><?xml version="1.0" encoding="utf-8"?>
<ds:datastoreItem xmlns:ds="http://schemas.openxmlformats.org/officeDocument/2006/customXml" ds:itemID="{D9B89210-C836-4B4E-AD41-09EF2A6E55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888</Words>
  <Application>Microsoft Office PowerPoint</Application>
  <PresentationFormat>A4-Papier (210 x 297 mm)</PresentationFormat>
  <Paragraphs>150</Paragraphs>
  <Slides>9</Slides>
  <Notes>8</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9</vt:i4>
      </vt:variant>
    </vt:vector>
  </HeadingPairs>
  <TitlesOfParts>
    <vt:vector size="16" baseType="lpstr">
      <vt:lpstr>Arial</vt:lpstr>
      <vt:lpstr>Calibri</vt:lpstr>
      <vt:lpstr>Courier New</vt:lpstr>
      <vt:lpstr>Symbol</vt:lpstr>
      <vt:lpstr>Wingdings</vt:lpstr>
      <vt:lpstr>Leere Präsentation</vt:lpstr>
      <vt:lpstr>2_Leere Präsentation</vt:lpstr>
      <vt:lpstr>Reakkreditierung Wirtschaftsingenieurwesen Studienmodell ab Jahrgang 2024</vt:lpstr>
      <vt:lpstr>Wie wir uns in Zukunft darstellen möchten…</vt:lpstr>
      <vt:lpstr>Studienmodell WIW Stuttgart (ab 2024)</vt:lpstr>
      <vt:lpstr>Studienmodell WIW Stuttgart: Kern- und Studienrichtungsmodule           (ab 2024)</vt:lpstr>
      <vt:lpstr>Studienmodell WIW Stuttgart: Schwerpunkt IP lokale Wahlmodule/Schwerpunktmodule (ab Studienjahrgang 2024)</vt:lpstr>
      <vt:lpstr>Studienmodell WIW Stuttgart: Schwerpunkt IV lokale Wahlmodule/Schwerpunktmodule (ab Studienjahrgang 2024)</vt:lpstr>
      <vt:lpstr>Studienmodell WIW Stuttgart: Schwerpunkt DP (Digital Production) lokale Wahlmodule/Schwerpunktmodule (ab Studienjahrgang 2024)</vt:lpstr>
      <vt:lpstr>Studienmodell WIW Stuttgart: PM (Sustainable Procurement and Material Science) lokale Wahlmodule/ Schwerpunktmodule (ab Jahrgang 2024)</vt:lpstr>
      <vt:lpstr>Hinweise für Duale Partnerunternehmen</vt:lpstr>
    </vt:vector>
  </TitlesOfParts>
  <Company>Andreas Jung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Gesine.Hilf@dhbw-stuttgart.de</dc:creator>
  <cp:lastModifiedBy>Fehling, Georg</cp:lastModifiedBy>
  <cp:revision>1432</cp:revision>
  <cp:lastPrinted>2023-07-06T05:52:06Z</cp:lastPrinted>
  <dcterms:modified xsi:type="dcterms:W3CDTF">2023-07-11T09:05:55Z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0x010100D2BF08736009A347904AAE10D27F06C0</vt:lpwstr>
  </property>
  <property fmtid="{D5CDD505-2E9C-101B-9397-08002B2CF9AE}" pid="3" name="Order">
    <vt:r8>12299500</vt:r8>
  </property>
  <property fmtid="{D5CDD505-2E9C-101B-9397-08002B2CF9AE}" pid="4" name="xd_ProgID">
    <vt:lpwstr/>
  </property>
  <property fmtid="{D5CDD505-2E9C-101B-9397-08002B2CF9AE}" pid="5" name="TemplateUrl">
    <vt:lpwstr/>
  </property>
</Properties>
</file>